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298" r:id="rId2"/>
    <p:sldId id="3223" r:id="rId3"/>
    <p:sldId id="958" r:id="rId4"/>
    <p:sldId id="907" r:id="rId5"/>
    <p:sldId id="3257" r:id="rId6"/>
    <p:sldId id="3021" r:id="rId7"/>
    <p:sldId id="3299" r:id="rId8"/>
    <p:sldId id="3269" r:id="rId9"/>
    <p:sldId id="876" r:id="rId10"/>
    <p:sldId id="3253" r:id="rId11"/>
    <p:sldId id="3276" r:id="rId12"/>
    <p:sldId id="3244" r:id="rId13"/>
    <p:sldId id="3308" r:id="rId14"/>
    <p:sldId id="3305" r:id="rId15"/>
    <p:sldId id="3290" r:id="rId16"/>
    <p:sldId id="3078" r:id="rId17"/>
    <p:sldId id="3311" r:id="rId18"/>
    <p:sldId id="3243" r:id="rId19"/>
    <p:sldId id="3023" r:id="rId20"/>
    <p:sldId id="3302" r:id="rId21"/>
    <p:sldId id="260" r:id="rId22"/>
    <p:sldId id="3024" r:id="rId23"/>
    <p:sldId id="3278" r:id="rId24"/>
    <p:sldId id="3287" r:id="rId25"/>
    <p:sldId id="3279" r:id="rId26"/>
    <p:sldId id="3307" r:id="rId27"/>
    <p:sldId id="258" r:id="rId28"/>
    <p:sldId id="3280" r:id="rId29"/>
    <p:sldId id="3281" r:id="rId30"/>
    <p:sldId id="3282" r:id="rId31"/>
    <p:sldId id="3310" r:id="rId32"/>
    <p:sldId id="3301" r:id="rId33"/>
    <p:sldId id="3303" r:id="rId34"/>
    <p:sldId id="3306" r:id="rId35"/>
    <p:sldId id="615" r:id="rId36"/>
    <p:sldId id="3127" r:id="rId37"/>
    <p:sldId id="3319" r:id="rId38"/>
    <p:sldId id="3314" r:id="rId39"/>
    <p:sldId id="3049" r:id="rId40"/>
    <p:sldId id="3313" r:id="rId41"/>
    <p:sldId id="3054" r:id="rId42"/>
    <p:sldId id="3256" r:id="rId43"/>
    <p:sldId id="3272" r:id="rId44"/>
    <p:sldId id="3277" r:id="rId45"/>
    <p:sldId id="393" r:id="rId46"/>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9" autoAdjust="0"/>
    <p:restoredTop sz="94660"/>
  </p:normalViewPr>
  <p:slideViewPr>
    <p:cSldViewPr snapToGrid="0">
      <p:cViewPr varScale="1">
        <p:scale>
          <a:sx n="150" d="100"/>
          <a:sy n="150" d="100"/>
        </p:scale>
        <p:origin x="702" y="144"/>
      </p:cViewPr>
      <p:guideLst/>
    </p:cSldViewPr>
  </p:slideViewPr>
  <p:notesTextViewPr>
    <p:cViewPr>
      <p:scale>
        <a:sx n="1" d="1"/>
        <a:sy n="1" d="1"/>
      </p:scale>
      <p:origin x="0" y="0"/>
    </p:cViewPr>
  </p:notesTextViewPr>
  <p:sorterViewPr>
    <p:cViewPr>
      <p:scale>
        <a:sx n="100" d="100"/>
        <a:sy n="100" d="100"/>
      </p:scale>
      <p:origin x="0" y="-1990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YutakaTKZIM" userId="4ea0f8c6-cb00-4a5a-9642-b208e11f484d" providerId="ADAL" clId="{34DA48F0-4A84-43E7-B065-EFCEAB4DAC25}"/>
    <pc:docChg chg="delSld">
      <pc:chgData name="Abe,YutakaTKZIM" userId="4ea0f8c6-cb00-4a5a-9642-b208e11f484d" providerId="ADAL" clId="{34DA48F0-4A84-43E7-B065-EFCEAB4DAC25}" dt="2024-12-22T23:35:12.653" v="8" actId="47"/>
      <pc:docMkLst>
        <pc:docMk/>
      </pc:docMkLst>
      <pc:sldChg chg="del">
        <pc:chgData name="Abe,YutakaTKZIM" userId="4ea0f8c6-cb00-4a5a-9642-b208e11f484d" providerId="ADAL" clId="{34DA48F0-4A84-43E7-B065-EFCEAB4DAC25}" dt="2024-12-22T23:34:47.111" v="4" actId="47"/>
        <pc:sldMkLst>
          <pc:docMk/>
          <pc:sldMk cId="4114907023" sldId="261"/>
        </pc:sldMkLst>
      </pc:sldChg>
      <pc:sldChg chg="del">
        <pc:chgData name="Abe,YutakaTKZIM" userId="4ea0f8c6-cb00-4a5a-9642-b208e11f484d" providerId="ADAL" clId="{34DA48F0-4A84-43E7-B065-EFCEAB4DAC25}" dt="2024-12-22T23:35:09.203" v="6" actId="47"/>
        <pc:sldMkLst>
          <pc:docMk/>
          <pc:sldMk cId="1180633242" sldId="296"/>
        </pc:sldMkLst>
      </pc:sldChg>
      <pc:sldChg chg="del">
        <pc:chgData name="Abe,YutakaTKZIM" userId="4ea0f8c6-cb00-4a5a-9642-b208e11f484d" providerId="ADAL" clId="{34DA48F0-4A84-43E7-B065-EFCEAB4DAC25}" dt="2024-12-22T23:34:23.738" v="0" actId="47"/>
        <pc:sldMkLst>
          <pc:docMk/>
          <pc:sldMk cId="3648200077" sldId="309"/>
        </pc:sldMkLst>
      </pc:sldChg>
      <pc:sldChg chg="del">
        <pc:chgData name="Abe,YutakaTKZIM" userId="4ea0f8c6-cb00-4a5a-9642-b208e11f484d" providerId="ADAL" clId="{34DA48F0-4A84-43E7-B065-EFCEAB4DAC25}" dt="2024-12-22T23:34:41.019" v="3" actId="47"/>
        <pc:sldMkLst>
          <pc:docMk/>
          <pc:sldMk cId="1591524859" sldId="3084"/>
        </pc:sldMkLst>
      </pc:sldChg>
      <pc:sldChg chg="del">
        <pc:chgData name="Abe,YutakaTKZIM" userId="4ea0f8c6-cb00-4a5a-9642-b208e11f484d" providerId="ADAL" clId="{34DA48F0-4A84-43E7-B065-EFCEAB4DAC25}" dt="2024-12-22T23:34:39.930" v="2" actId="47"/>
        <pc:sldMkLst>
          <pc:docMk/>
          <pc:sldMk cId="636639504" sldId="3106"/>
        </pc:sldMkLst>
      </pc:sldChg>
      <pc:sldChg chg="del">
        <pc:chgData name="Abe,YutakaTKZIM" userId="4ea0f8c6-cb00-4a5a-9642-b208e11f484d" providerId="ADAL" clId="{34DA48F0-4A84-43E7-B065-EFCEAB4DAC25}" dt="2024-12-22T23:34:36.914" v="1" actId="47"/>
        <pc:sldMkLst>
          <pc:docMk/>
          <pc:sldMk cId="2950268177" sldId="3108"/>
        </pc:sldMkLst>
      </pc:sldChg>
      <pc:sldChg chg="del">
        <pc:chgData name="Abe,YutakaTKZIM" userId="4ea0f8c6-cb00-4a5a-9642-b208e11f484d" providerId="ADAL" clId="{34DA48F0-4A84-43E7-B065-EFCEAB4DAC25}" dt="2024-12-22T23:35:11.712" v="7" actId="47"/>
        <pc:sldMkLst>
          <pc:docMk/>
          <pc:sldMk cId="4157611650" sldId="3273"/>
        </pc:sldMkLst>
      </pc:sldChg>
      <pc:sldChg chg="del">
        <pc:chgData name="Abe,YutakaTKZIM" userId="4ea0f8c6-cb00-4a5a-9642-b208e11f484d" providerId="ADAL" clId="{34DA48F0-4A84-43E7-B065-EFCEAB4DAC25}" dt="2024-12-22T23:35:12.653" v="8" actId="47"/>
        <pc:sldMkLst>
          <pc:docMk/>
          <pc:sldMk cId="3501076537" sldId="3304"/>
        </pc:sldMkLst>
      </pc:sldChg>
      <pc:sldChg chg="del">
        <pc:chgData name="Abe,YutakaTKZIM" userId="4ea0f8c6-cb00-4a5a-9642-b208e11f484d" providerId="ADAL" clId="{34DA48F0-4A84-43E7-B065-EFCEAB4DAC25}" dt="2024-12-22T23:34:53.370" v="5" actId="47"/>
        <pc:sldMkLst>
          <pc:docMk/>
          <pc:sldMk cId="2700135621" sldId="3315"/>
        </pc:sldMkLst>
      </pc:sldChg>
      <pc:sldMasterChg chg="delSldLayout">
        <pc:chgData name="Abe,YutakaTKZIM" userId="4ea0f8c6-cb00-4a5a-9642-b208e11f484d" providerId="ADAL" clId="{34DA48F0-4A84-43E7-B065-EFCEAB4DAC25}" dt="2024-12-22T23:34:23.738" v="0" actId="47"/>
        <pc:sldMasterMkLst>
          <pc:docMk/>
          <pc:sldMasterMk cId="3222400365" sldId="2147483648"/>
        </pc:sldMasterMkLst>
        <pc:sldLayoutChg chg="del">
          <pc:chgData name="Abe,YutakaTKZIM" userId="4ea0f8c6-cb00-4a5a-9642-b208e11f484d" providerId="ADAL" clId="{34DA48F0-4A84-43E7-B065-EFCEAB4DAC25}" dt="2024-12-22T23:34:23.738" v="0" actId="47"/>
          <pc:sldLayoutMkLst>
            <pc:docMk/>
            <pc:sldMasterMk cId="3222400365" sldId="2147483648"/>
            <pc:sldLayoutMk cId="3326826944" sldId="214748366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591B52B3-8A97-403D-89FE-2EB87B7B7A98}" type="datetimeFigureOut">
              <a:rPr kumimoji="1" lang="ja-JP" altLang="en-US" smtClean="0"/>
              <a:t>2024/12/23</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AEFCA15C-5B67-4224-A2C3-50D404E6476A}" type="slidenum">
              <a:rPr kumimoji="1" lang="ja-JP" altLang="en-US" smtClean="0"/>
              <a:t>‹#›</a:t>
            </a:fld>
            <a:endParaRPr kumimoji="1" lang="ja-JP" altLang="en-US"/>
          </a:p>
        </p:txBody>
      </p:sp>
    </p:spTree>
    <p:extLst>
      <p:ext uri="{BB962C8B-B14F-4D97-AF65-F5344CB8AC3E}">
        <p14:creationId xmlns:p14="http://schemas.microsoft.com/office/powerpoint/2010/main" val="99183851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a:t>
            </a:fld>
            <a:endParaRPr kumimoji="1" lang="ja-JP" altLang="en-US"/>
          </a:p>
        </p:txBody>
      </p:sp>
    </p:spTree>
    <p:extLst>
      <p:ext uri="{BB962C8B-B14F-4D97-AF65-F5344CB8AC3E}">
        <p14:creationId xmlns:p14="http://schemas.microsoft.com/office/powerpoint/2010/main" val="2038434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8</a:t>
            </a:fld>
            <a:endParaRPr kumimoji="1" lang="ja-JP" altLang="en-US"/>
          </a:p>
        </p:txBody>
      </p:sp>
    </p:spTree>
    <p:extLst>
      <p:ext uri="{BB962C8B-B14F-4D97-AF65-F5344CB8AC3E}">
        <p14:creationId xmlns:p14="http://schemas.microsoft.com/office/powerpoint/2010/main" val="2540490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FBC4B-571C-1C8D-CD4D-05A11D36B5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38AC501-3419-7804-98CA-186B5BA6634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4BDF7C1-0833-07DE-D2F2-32607DC5C82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A931D1A-101C-0C5F-23D1-265649B10251}"/>
              </a:ext>
            </a:extLst>
          </p:cNvPr>
          <p:cNvSpPr>
            <a:spLocks noGrp="1"/>
          </p:cNvSpPr>
          <p:nvPr>
            <p:ph type="sldNum" sz="quarter" idx="5"/>
          </p:nvPr>
        </p:nvSpPr>
        <p:spPr/>
        <p:txBody>
          <a:bodyPr/>
          <a:lstStyle/>
          <a:p>
            <a:fld id="{9E2FCAB6-6673-423A-9CB6-A90945923E08}" type="slidenum">
              <a:rPr kumimoji="1" lang="ja-JP" altLang="en-US" smtClean="0"/>
              <a:t>21</a:t>
            </a:fld>
            <a:endParaRPr kumimoji="1" lang="ja-JP" altLang="en-US"/>
          </a:p>
        </p:txBody>
      </p:sp>
    </p:spTree>
    <p:extLst>
      <p:ext uri="{BB962C8B-B14F-4D97-AF65-F5344CB8AC3E}">
        <p14:creationId xmlns:p14="http://schemas.microsoft.com/office/powerpoint/2010/main" val="2471794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E8E77-0F2B-4DD0-9A46-55624CD9D06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A1A8050-9AD7-0971-93C1-CE4C606F716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D2BB5C3-1894-BF13-9A62-6327B7BBE5D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5F742D5-504B-7B52-0D20-A83B5DBDFE7E}"/>
              </a:ext>
            </a:extLst>
          </p:cNvPr>
          <p:cNvSpPr>
            <a:spLocks noGrp="1"/>
          </p:cNvSpPr>
          <p:nvPr>
            <p:ph type="sldNum" sz="quarter" idx="5"/>
          </p:nvPr>
        </p:nvSpPr>
        <p:spPr/>
        <p:txBody>
          <a:bodyPr/>
          <a:lstStyle/>
          <a:p>
            <a:fld id="{9E2FCAB6-6673-423A-9CB6-A90945923E08}" type="slidenum">
              <a:rPr kumimoji="1" lang="ja-JP" altLang="en-US" smtClean="0"/>
              <a:t>27</a:t>
            </a:fld>
            <a:endParaRPr kumimoji="1" lang="ja-JP" altLang="en-US"/>
          </a:p>
        </p:txBody>
      </p:sp>
    </p:spTree>
    <p:extLst>
      <p:ext uri="{BB962C8B-B14F-4D97-AF65-F5344CB8AC3E}">
        <p14:creationId xmlns:p14="http://schemas.microsoft.com/office/powerpoint/2010/main" val="2404643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E197C03-FCF9-462E-AF0F-9B8ABECAF5B1}" type="slidenum">
              <a:rPr kumimoji="1" lang="ja-JP" altLang="en-US" smtClean="0"/>
              <a:t>37</a:t>
            </a:fld>
            <a:endParaRPr kumimoji="1" lang="ja-JP" altLang="en-US"/>
          </a:p>
        </p:txBody>
      </p:sp>
    </p:spTree>
    <p:extLst>
      <p:ext uri="{BB962C8B-B14F-4D97-AF65-F5344CB8AC3E}">
        <p14:creationId xmlns:p14="http://schemas.microsoft.com/office/powerpoint/2010/main" val="3183488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AD654-2BE3-AB13-6135-308D6FAA9AD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F25ED6E-A9FB-C953-3ECA-907373856A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91D36B5-1412-E5C2-B5A2-75181259436F}"/>
              </a:ext>
            </a:extLst>
          </p:cNvPr>
          <p:cNvSpPr>
            <a:spLocks noGrp="1"/>
          </p:cNvSpPr>
          <p:nvPr>
            <p:ph type="dt" sz="half" idx="10"/>
          </p:nvPr>
        </p:nvSpPr>
        <p:spPr/>
        <p:txBody>
          <a:bodyPr/>
          <a:lstStyle/>
          <a:p>
            <a:fld id="{0389B55B-848D-43BF-9980-A1AF977C197C}" type="datetimeFigureOut">
              <a:rPr kumimoji="1" lang="ja-JP" altLang="en-US" smtClean="0"/>
              <a:t>2024/12/23</a:t>
            </a:fld>
            <a:endParaRPr kumimoji="1" lang="ja-JP" altLang="en-US"/>
          </a:p>
        </p:txBody>
      </p:sp>
      <p:sp>
        <p:nvSpPr>
          <p:cNvPr id="5" name="フッター プレースホルダー 4">
            <a:extLst>
              <a:ext uri="{FF2B5EF4-FFF2-40B4-BE49-F238E27FC236}">
                <a16:creationId xmlns:a16="http://schemas.microsoft.com/office/drawing/2014/main" id="{4D686F64-45DE-5BA3-E0CF-7624236A1E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19C21D7-CE12-8748-2BC5-F10E4A4C77A2}"/>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392260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ADBF51-A359-5824-47DB-D62F0297D51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A9A6396-F61E-EEAF-55A3-AA0F5D6CB9C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F62BE91-16E6-2159-07A8-CCD36FFD4E88}"/>
              </a:ext>
            </a:extLst>
          </p:cNvPr>
          <p:cNvSpPr>
            <a:spLocks noGrp="1"/>
          </p:cNvSpPr>
          <p:nvPr>
            <p:ph type="dt" sz="half" idx="10"/>
          </p:nvPr>
        </p:nvSpPr>
        <p:spPr/>
        <p:txBody>
          <a:bodyPr/>
          <a:lstStyle/>
          <a:p>
            <a:fld id="{0389B55B-848D-43BF-9980-A1AF977C197C}" type="datetimeFigureOut">
              <a:rPr kumimoji="1" lang="ja-JP" altLang="en-US" smtClean="0"/>
              <a:t>2024/12/23</a:t>
            </a:fld>
            <a:endParaRPr kumimoji="1" lang="ja-JP" altLang="en-US"/>
          </a:p>
        </p:txBody>
      </p:sp>
      <p:sp>
        <p:nvSpPr>
          <p:cNvPr id="5" name="フッター プレースホルダー 4">
            <a:extLst>
              <a:ext uri="{FF2B5EF4-FFF2-40B4-BE49-F238E27FC236}">
                <a16:creationId xmlns:a16="http://schemas.microsoft.com/office/drawing/2014/main" id="{A9EE7CE3-418F-6AAE-D103-0C59C834E4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5E9860C-9D9B-3195-A9A3-2CC41B361AFB}"/>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2365786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43D63C6-646E-F865-BD1A-82C3DB77229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A159AD7-0CE3-E407-4ECB-98B819ACB79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0A2074-D415-0DB8-FB64-A34E20F6F4B9}"/>
              </a:ext>
            </a:extLst>
          </p:cNvPr>
          <p:cNvSpPr>
            <a:spLocks noGrp="1"/>
          </p:cNvSpPr>
          <p:nvPr>
            <p:ph type="dt" sz="half" idx="10"/>
          </p:nvPr>
        </p:nvSpPr>
        <p:spPr/>
        <p:txBody>
          <a:bodyPr/>
          <a:lstStyle/>
          <a:p>
            <a:fld id="{0389B55B-848D-43BF-9980-A1AF977C197C}" type="datetimeFigureOut">
              <a:rPr kumimoji="1" lang="ja-JP" altLang="en-US" smtClean="0"/>
              <a:t>2024/12/23</a:t>
            </a:fld>
            <a:endParaRPr kumimoji="1" lang="ja-JP" altLang="en-US"/>
          </a:p>
        </p:txBody>
      </p:sp>
      <p:sp>
        <p:nvSpPr>
          <p:cNvPr id="5" name="フッター プレースホルダー 4">
            <a:extLst>
              <a:ext uri="{FF2B5EF4-FFF2-40B4-BE49-F238E27FC236}">
                <a16:creationId xmlns:a16="http://schemas.microsoft.com/office/drawing/2014/main" id="{A6CA3C4F-DAC1-3177-506A-C2BD35BBB73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8723D26-341E-FBC0-5B2F-EB5496CBB869}"/>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2297738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0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FD46A5-CCF2-9320-026C-425154ED8EF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7B21EF1-ADDE-8BB1-4F0B-5A6DCE79E77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2AE28FE-9D13-2804-35F8-40DF43A12F01}"/>
              </a:ext>
            </a:extLst>
          </p:cNvPr>
          <p:cNvSpPr>
            <a:spLocks noGrp="1"/>
          </p:cNvSpPr>
          <p:nvPr>
            <p:ph type="dt" sz="half" idx="10"/>
          </p:nvPr>
        </p:nvSpPr>
        <p:spPr/>
        <p:txBody>
          <a:bodyPr/>
          <a:lstStyle/>
          <a:p>
            <a:fld id="{0389B55B-848D-43BF-9980-A1AF977C197C}" type="datetimeFigureOut">
              <a:rPr kumimoji="1" lang="ja-JP" altLang="en-US" smtClean="0"/>
              <a:t>2024/12/23</a:t>
            </a:fld>
            <a:endParaRPr kumimoji="1" lang="ja-JP" altLang="en-US"/>
          </a:p>
        </p:txBody>
      </p:sp>
      <p:sp>
        <p:nvSpPr>
          <p:cNvPr id="5" name="フッター プレースホルダー 4">
            <a:extLst>
              <a:ext uri="{FF2B5EF4-FFF2-40B4-BE49-F238E27FC236}">
                <a16:creationId xmlns:a16="http://schemas.microsoft.com/office/drawing/2014/main" id="{5640D59E-8714-0365-A494-1D17CD5C116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67652FA-82C7-CB54-0D86-32AD0B8F9320}"/>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648602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6F56D4-C262-270F-35A0-9B5C696DEC0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DA733CA-C7D6-2451-DD15-5C273CF405D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9D9F935-1750-965C-8D32-B0C1C77C3DC1}"/>
              </a:ext>
            </a:extLst>
          </p:cNvPr>
          <p:cNvSpPr>
            <a:spLocks noGrp="1"/>
          </p:cNvSpPr>
          <p:nvPr>
            <p:ph type="dt" sz="half" idx="10"/>
          </p:nvPr>
        </p:nvSpPr>
        <p:spPr/>
        <p:txBody>
          <a:bodyPr/>
          <a:lstStyle/>
          <a:p>
            <a:fld id="{0389B55B-848D-43BF-9980-A1AF977C197C}" type="datetimeFigureOut">
              <a:rPr kumimoji="1" lang="ja-JP" altLang="en-US" smtClean="0"/>
              <a:t>2024/12/23</a:t>
            </a:fld>
            <a:endParaRPr kumimoji="1" lang="ja-JP" altLang="en-US"/>
          </a:p>
        </p:txBody>
      </p:sp>
      <p:sp>
        <p:nvSpPr>
          <p:cNvPr id="5" name="フッター プレースホルダー 4">
            <a:extLst>
              <a:ext uri="{FF2B5EF4-FFF2-40B4-BE49-F238E27FC236}">
                <a16:creationId xmlns:a16="http://schemas.microsoft.com/office/drawing/2014/main" id="{366A0944-FF5D-1DE8-6ED4-5FCE575EF00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79DF630-4627-8BE8-402A-E9EB210D1431}"/>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72513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388DC0-6AF8-7763-8267-DDA59D0F29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807AACF-7122-C794-5C92-B352502665F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1B51D45-68A5-F014-52BD-FDF8F6EA1A6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4A92608-30C6-4D00-2A1C-350EEA428BB1}"/>
              </a:ext>
            </a:extLst>
          </p:cNvPr>
          <p:cNvSpPr>
            <a:spLocks noGrp="1"/>
          </p:cNvSpPr>
          <p:nvPr>
            <p:ph type="dt" sz="half" idx="10"/>
          </p:nvPr>
        </p:nvSpPr>
        <p:spPr/>
        <p:txBody>
          <a:bodyPr/>
          <a:lstStyle/>
          <a:p>
            <a:fld id="{0389B55B-848D-43BF-9980-A1AF977C197C}" type="datetimeFigureOut">
              <a:rPr kumimoji="1" lang="ja-JP" altLang="en-US" smtClean="0"/>
              <a:t>2024/12/23</a:t>
            </a:fld>
            <a:endParaRPr kumimoji="1" lang="ja-JP" altLang="en-US"/>
          </a:p>
        </p:txBody>
      </p:sp>
      <p:sp>
        <p:nvSpPr>
          <p:cNvPr id="6" name="フッター プレースホルダー 5">
            <a:extLst>
              <a:ext uri="{FF2B5EF4-FFF2-40B4-BE49-F238E27FC236}">
                <a16:creationId xmlns:a16="http://schemas.microsoft.com/office/drawing/2014/main" id="{58017F28-3AAA-8B77-C5A9-361D034B238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CA41C4F-94EA-C6ED-617A-E447C0A9F1F7}"/>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3507481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87B520-6488-A017-6F70-A71735804DD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4265CEA-62D4-CB2A-5873-D4152A2508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CC97B6D-D2EB-FA30-0C4D-E5FFC652539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CA9A684-14EE-325C-267D-A75D829C41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148F3B-F948-AAA0-432F-5BA3BFC1AA9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1D4D4F8-16EF-F59D-A009-021449236911}"/>
              </a:ext>
            </a:extLst>
          </p:cNvPr>
          <p:cNvSpPr>
            <a:spLocks noGrp="1"/>
          </p:cNvSpPr>
          <p:nvPr>
            <p:ph type="dt" sz="half" idx="10"/>
          </p:nvPr>
        </p:nvSpPr>
        <p:spPr/>
        <p:txBody>
          <a:bodyPr/>
          <a:lstStyle/>
          <a:p>
            <a:fld id="{0389B55B-848D-43BF-9980-A1AF977C197C}" type="datetimeFigureOut">
              <a:rPr kumimoji="1" lang="ja-JP" altLang="en-US" smtClean="0"/>
              <a:t>2024/12/23</a:t>
            </a:fld>
            <a:endParaRPr kumimoji="1" lang="ja-JP" altLang="en-US"/>
          </a:p>
        </p:txBody>
      </p:sp>
      <p:sp>
        <p:nvSpPr>
          <p:cNvPr id="8" name="フッター プレースホルダー 7">
            <a:extLst>
              <a:ext uri="{FF2B5EF4-FFF2-40B4-BE49-F238E27FC236}">
                <a16:creationId xmlns:a16="http://schemas.microsoft.com/office/drawing/2014/main" id="{DD5E1AB5-0772-F4EC-8E8E-375CE80771F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455AD7E-5AD0-A2AA-745D-59F91AFAF715}"/>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3535584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BA1140-C26D-8A3B-349A-0CC70B13081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C8732AE-BA27-FB33-B46F-FECEF9E8596E}"/>
              </a:ext>
            </a:extLst>
          </p:cNvPr>
          <p:cNvSpPr>
            <a:spLocks noGrp="1"/>
          </p:cNvSpPr>
          <p:nvPr>
            <p:ph type="dt" sz="half" idx="10"/>
          </p:nvPr>
        </p:nvSpPr>
        <p:spPr/>
        <p:txBody>
          <a:bodyPr/>
          <a:lstStyle/>
          <a:p>
            <a:fld id="{0389B55B-848D-43BF-9980-A1AF977C197C}" type="datetimeFigureOut">
              <a:rPr kumimoji="1" lang="ja-JP" altLang="en-US" smtClean="0"/>
              <a:t>2024/12/23</a:t>
            </a:fld>
            <a:endParaRPr kumimoji="1" lang="ja-JP" altLang="en-US"/>
          </a:p>
        </p:txBody>
      </p:sp>
      <p:sp>
        <p:nvSpPr>
          <p:cNvPr id="4" name="フッター プレースホルダー 3">
            <a:extLst>
              <a:ext uri="{FF2B5EF4-FFF2-40B4-BE49-F238E27FC236}">
                <a16:creationId xmlns:a16="http://schemas.microsoft.com/office/drawing/2014/main" id="{7CB1F08C-9349-96AE-A730-C910F0142D6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51962EB-53D9-B170-2D97-794576BD5D05}"/>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17037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3B671DC-709D-7D84-5209-D7ECE58B3E9A}"/>
              </a:ext>
            </a:extLst>
          </p:cNvPr>
          <p:cNvSpPr>
            <a:spLocks noGrp="1"/>
          </p:cNvSpPr>
          <p:nvPr>
            <p:ph type="dt" sz="half" idx="10"/>
          </p:nvPr>
        </p:nvSpPr>
        <p:spPr/>
        <p:txBody>
          <a:bodyPr/>
          <a:lstStyle/>
          <a:p>
            <a:fld id="{0389B55B-848D-43BF-9980-A1AF977C197C}" type="datetimeFigureOut">
              <a:rPr kumimoji="1" lang="ja-JP" altLang="en-US" smtClean="0"/>
              <a:t>2024/12/23</a:t>
            </a:fld>
            <a:endParaRPr kumimoji="1" lang="ja-JP" altLang="en-US"/>
          </a:p>
        </p:txBody>
      </p:sp>
      <p:sp>
        <p:nvSpPr>
          <p:cNvPr id="3" name="フッター プレースホルダー 2">
            <a:extLst>
              <a:ext uri="{FF2B5EF4-FFF2-40B4-BE49-F238E27FC236}">
                <a16:creationId xmlns:a16="http://schemas.microsoft.com/office/drawing/2014/main" id="{D1BEC3B3-393E-19A1-5103-7D8AB8CFDF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656F621-AB14-C62D-3741-F3928966D0EF}"/>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4079048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BD66BB-62AC-E729-379A-078084268E6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D18E86E-E1F6-00D0-83A3-68D9650F12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2C41C1E-456C-EDD8-FD90-EEDA16EDA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E4D7661-F4DA-FBB9-C8AD-AA83EA15E549}"/>
              </a:ext>
            </a:extLst>
          </p:cNvPr>
          <p:cNvSpPr>
            <a:spLocks noGrp="1"/>
          </p:cNvSpPr>
          <p:nvPr>
            <p:ph type="dt" sz="half" idx="10"/>
          </p:nvPr>
        </p:nvSpPr>
        <p:spPr/>
        <p:txBody>
          <a:bodyPr/>
          <a:lstStyle/>
          <a:p>
            <a:fld id="{0389B55B-848D-43BF-9980-A1AF977C197C}" type="datetimeFigureOut">
              <a:rPr kumimoji="1" lang="ja-JP" altLang="en-US" smtClean="0"/>
              <a:t>2024/12/23</a:t>
            </a:fld>
            <a:endParaRPr kumimoji="1" lang="ja-JP" altLang="en-US"/>
          </a:p>
        </p:txBody>
      </p:sp>
      <p:sp>
        <p:nvSpPr>
          <p:cNvPr id="6" name="フッター プレースホルダー 5">
            <a:extLst>
              <a:ext uri="{FF2B5EF4-FFF2-40B4-BE49-F238E27FC236}">
                <a16:creationId xmlns:a16="http://schemas.microsoft.com/office/drawing/2014/main" id="{C5BFA21D-0235-A3F3-FEED-184AD224DCC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D85AC9C-EF5A-7A90-E948-98EB53A78028}"/>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3933306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3D1547-FA37-5B71-E23D-F11DD66D40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405BE5B-1665-7E55-7470-E3BA7D5711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CA0BFD8-61F8-DC81-4A41-FA3BF3900E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1D5DD69-9859-221D-63F2-5D51DC444F97}"/>
              </a:ext>
            </a:extLst>
          </p:cNvPr>
          <p:cNvSpPr>
            <a:spLocks noGrp="1"/>
          </p:cNvSpPr>
          <p:nvPr>
            <p:ph type="dt" sz="half" idx="10"/>
          </p:nvPr>
        </p:nvSpPr>
        <p:spPr/>
        <p:txBody>
          <a:bodyPr/>
          <a:lstStyle/>
          <a:p>
            <a:fld id="{0389B55B-848D-43BF-9980-A1AF977C197C}" type="datetimeFigureOut">
              <a:rPr kumimoji="1" lang="ja-JP" altLang="en-US" smtClean="0"/>
              <a:t>2024/12/23</a:t>
            </a:fld>
            <a:endParaRPr kumimoji="1" lang="ja-JP" altLang="en-US"/>
          </a:p>
        </p:txBody>
      </p:sp>
      <p:sp>
        <p:nvSpPr>
          <p:cNvPr id="6" name="フッター プレースホルダー 5">
            <a:extLst>
              <a:ext uri="{FF2B5EF4-FFF2-40B4-BE49-F238E27FC236}">
                <a16:creationId xmlns:a16="http://schemas.microsoft.com/office/drawing/2014/main" id="{D4D633D9-CC4D-8BF5-835E-4BB19EFCC3B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C316493-15A0-E05C-A339-680D3E43BC7D}"/>
              </a:ext>
            </a:extLst>
          </p:cNvPr>
          <p:cNvSpPr>
            <a:spLocks noGrp="1"/>
          </p:cNvSpPr>
          <p:nvPr>
            <p:ph type="sldNum" sz="quarter" idx="12"/>
          </p:nvPr>
        </p:nvSpPr>
        <p:spPr/>
        <p:txBody>
          <a:body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124642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5995E77-CFB3-D998-62DB-E5E97DB30A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26BB9C2-B84B-2AA4-61CD-CEBE750331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7CCFC3A-8652-DC13-5508-29ABAD8C1E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389B55B-848D-43BF-9980-A1AF977C197C}" type="datetimeFigureOut">
              <a:rPr kumimoji="1" lang="ja-JP" altLang="en-US" smtClean="0"/>
              <a:t>2024/12/23</a:t>
            </a:fld>
            <a:endParaRPr kumimoji="1" lang="ja-JP" altLang="en-US"/>
          </a:p>
        </p:txBody>
      </p:sp>
      <p:sp>
        <p:nvSpPr>
          <p:cNvPr id="5" name="フッター プレースホルダー 4">
            <a:extLst>
              <a:ext uri="{FF2B5EF4-FFF2-40B4-BE49-F238E27FC236}">
                <a16:creationId xmlns:a16="http://schemas.microsoft.com/office/drawing/2014/main" id="{8C2341A6-FB81-AC73-DE59-94C2C0BFB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D19548C-0AB8-EADD-AC5E-FEFABF8481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CC92B74-5E31-435A-863F-0639BF3E7FA2}" type="slidenum">
              <a:rPr kumimoji="1" lang="ja-JP" altLang="en-US" smtClean="0"/>
              <a:t>‹#›</a:t>
            </a:fld>
            <a:endParaRPr kumimoji="1" lang="ja-JP" altLang="en-US"/>
          </a:p>
        </p:txBody>
      </p:sp>
    </p:spTree>
    <p:extLst>
      <p:ext uri="{BB962C8B-B14F-4D97-AF65-F5344CB8AC3E}">
        <p14:creationId xmlns:p14="http://schemas.microsoft.com/office/powerpoint/2010/main" val="3222400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package" Target="../embeddings/Microsoft_Excel_Worksheet.xlsx"/><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package" Target="../embeddings/Microsoft_Excel_Worksheet1.xlsx"/><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package" Target="../embeddings/Microsoft_Excel_Worksheet2.xlsx"/><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hyperlink" Target="https://www.ebi.ac.uk/metagenomics/" TargetMode="External"/><Relationship Id="rId2" Type="http://schemas.openxmlformats.org/officeDocument/2006/relationships/hyperlink" Target="https://www.uniprot.org/help/uniref" TargetMode="Externa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68D86F2-D780-2DA9-1F69-9A13FDD0C9D4}"/>
              </a:ext>
            </a:extLst>
          </p:cNvPr>
          <p:cNvSpPr/>
          <p:nvPr/>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CC26300-F1E8-232C-089B-97F19AE7A377}"/>
              </a:ext>
            </a:extLst>
          </p:cNvPr>
          <p:cNvSpPr txBox="1"/>
          <p:nvPr/>
        </p:nvSpPr>
        <p:spPr>
          <a:xfrm>
            <a:off x="82550" y="2767280"/>
            <a:ext cx="12192000" cy="1323439"/>
          </a:xfrm>
          <a:prstGeom prst="rect">
            <a:avLst/>
          </a:prstGeom>
          <a:noFill/>
        </p:spPr>
        <p:txBody>
          <a:bodyPr wrap="square" rtlCol="0">
            <a:spAutoFit/>
          </a:bodyPr>
          <a:lstStyle/>
          <a:p>
            <a:pPr algn="ctr"/>
            <a:r>
              <a:rPr kumimoji="1" lang="ja-JP" altLang="en-US" sz="8000" b="1" dirty="0">
                <a:solidFill>
                  <a:schemeClr val="bg1"/>
                </a:solidFill>
                <a:latin typeface="Arial Rounded MT Bold" panose="020F0704030504030204" pitchFamily="34" charset="0"/>
                <a:ea typeface="BIZ UDPゴシック" panose="020B0400000000000000" pitchFamily="50" charset="-128"/>
              </a:rPr>
              <a:t>タンパク質の製造</a:t>
            </a:r>
          </a:p>
        </p:txBody>
      </p:sp>
    </p:spTree>
    <p:extLst>
      <p:ext uri="{BB962C8B-B14F-4D97-AF65-F5344CB8AC3E}">
        <p14:creationId xmlns:p14="http://schemas.microsoft.com/office/powerpoint/2010/main" val="1892982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err="1">
                <a:solidFill>
                  <a:schemeClr val="bg1"/>
                </a:solidFill>
                <a:latin typeface="BIZ UDPゴシック" panose="020B0400000000000000" pitchFamily="50" charset="-128"/>
                <a:ea typeface="BIZ UDPゴシック" panose="020B0400000000000000" pitchFamily="50" charset="-128"/>
                <a:cs typeface="ADLaM Display" panose="02010000000000000000" pitchFamily="2" charset="0"/>
              </a:rPr>
              <a:t>AlphaProteo</a:t>
            </a:r>
            <a:r>
              <a:rPr lang="ja-JP" altLang="en-US" sz="2400" b="1" dirty="0">
                <a:solidFill>
                  <a:schemeClr val="bg1"/>
                </a:solidFill>
                <a:latin typeface="BIZ UDPゴシック" panose="020B0400000000000000" pitchFamily="50" charset="-128"/>
                <a:ea typeface="BIZ UDPゴシック" panose="020B0400000000000000" pitchFamily="50" charset="-128"/>
                <a:cs typeface="ADLaM Display" panose="02010000000000000000" pitchFamily="2" charset="0"/>
              </a:rPr>
              <a:t>で設計した</a:t>
            </a:r>
            <a:r>
              <a:rPr lang="en-US" altLang="ja-JP" sz="2400" b="1" dirty="0">
                <a:solidFill>
                  <a:schemeClr val="bg1"/>
                </a:solidFill>
                <a:latin typeface="BIZ UDPゴシック" panose="020B0400000000000000" pitchFamily="50" charset="-128"/>
                <a:ea typeface="BIZ UDPゴシック" panose="020B0400000000000000" pitchFamily="50" charset="-128"/>
                <a:cs typeface="ADLaM Display" panose="02010000000000000000" pitchFamily="2" charset="0"/>
              </a:rPr>
              <a:t>SARS-Cov-2</a:t>
            </a:r>
            <a:r>
              <a:rPr lang="ja-JP" altLang="en-US" sz="2400" b="1" dirty="0">
                <a:solidFill>
                  <a:schemeClr val="bg1"/>
                </a:solidFill>
                <a:latin typeface="BIZ UDPゴシック" panose="020B0400000000000000" pitchFamily="50" charset="-128"/>
                <a:ea typeface="BIZ UDPゴシック" panose="020B0400000000000000" pitchFamily="50" charset="-128"/>
                <a:cs typeface="ADLaM Display" panose="02010000000000000000" pitchFamily="2" charset="0"/>
              </a:rPr>
              <a:t>スパイク・タンパクのバインダー</a:t>
            </a:r>
            <a:endParaRPr kumimoji="1" lang="ja-JP" altLang="en-US" sz="2400" b="1" dirty="0">
              <a:solidFill>
                <a:schemeClr val="bg1"/>
              </a:solidFill>
              <a:latin typeface="BIZ UDPゴシック" panose="020B0400000000000000" pitchFamily="50" charset="-128"/>
              <a:ea typeface="BIZ UDPゴシック" panose="020B0400000000000000" pitchFamily="50" charset="-128"/>
              <a:cs typeface="ADLaM Display" panose="02010000000000000000" pitchFamily="2" charset="0"/>
            </a:endParaRPr>
          </a:p>
        </p:txBody>
      </p:sp>
      <p:pic>
        <p:nvPicPr>
          <p:cNvPr id="7" name="図 6">
            <a:extLst>
              <a:ext uri="{FF2B5EF4-FFF2-40B4-BE49-F238E27FC236}">
                <a16:creationId xmlns:a16="http://schemas.microsoft.com/office/drawing/2014/main" id="{EC1BA0A2-C47B-8B71-8930-B4717B397426}"/>
              </a:ext>
            </a:extLst>
          </p:cNvPr>
          <p:cNvPicPr>
            <a:picLocks noChangeAspect="1"/>
          </p:cNvPicPr>
          <p:nvPr/>
        </p:nvPicPr>
        <p:blipFill>
          <a:blip r:embed="rId2"/>
          <a:stretch>
            <a:fillRect/>
          </a:stretch>
        </p:blipFill>
        <p:spPr>
          <a:xfrm>
            <a:off x="0" y="1636292"/>
            <a:ext cx="12192000" cy="3585416"/>
          </a:xfrm>
          <a:prstGeom prst="rect">
            <a:avLst/>
          </a:prstGeom>
        </p:spPr>
      </p:pic>
    </p:spTree>
    <p:extLst>
      <p:ext uri="{BB962C8B-B14F-4D97-AF65-F5344CB8AC3E}">
        <p14:creationId xmlns:p14="http://schemas.microsoft.com/office/powerpoint/2010/main" val="3249595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68D86F2-D780-2DA9-1F69-9A13FDD0C9D4}"/>
              </a:ext>
            </a:extLst>
          </p:cNvPr>
          <p:cNvSpPr/>
          <p:nvPr/>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CC26300-F1E8-232C-089B-97F19AE7A377}"/>
              </a:ext>
            </a:extLst>
          </p:cNvPr>
          <p:cNvSpPr txBox="1"/>
          <p:nvPr/>
        </p:nvSpPr>
        <p:spPr>
          <a:xfrm>
            <a:off x="0" y="2151727"/>
            <a:ext cx="12192000" cy="2554545"/>
          </a:xfrm>
          <a:prstGeom prst="rect">
            <a:avLst/>
          </a:prstGeom>
          <a:noFill/>
        </p:spPr>
        <p:txBody>
          <a:bodyPr wrap="square" rtlCol="0">
            <a:spAutoFit/>
          </a:bodyPr>
          <a:lstStyle/>
          <a:p>
            <a:pPr algn="ctr"/>
            <a:r>
              <a:rPr lang="ja-JP" altLang="en-US" sz="8000" b="1" dirty="0">
                <a:solidFill>
                  <a:schemeClr val="bg1"/>
                </a:solidFill>
                <a:latin typeface="Arial Rounded MT Bold" panose="020F0704030504030204" pitchFamily="34" charset="0"/>
                <a:ea typeface="BIZ UDPゴシック" panose="020B0400000000000000" pitchFamily="50" charset="-128"/>
              </a:rPr>
              <a:t>その他の</a:t>
            </a:r>
            <a:endParaRPr lang="en-US" altLang="ja-JP" sz="8000" b="1" dirty="0">
              <a:solidFill>
                <a:schemeClr val="bg1"/>
              </a:solidFill>
              <a:latin typeface="Arial Rounded MT Bold" panose="020F0704030504030204" pitchFamily="34" charset="0"/>
              <a:ea typeface="BIZ UDPゴシック" panose="020B0400000000000000" pitchFamily="50" charset="-128"/>
            </a:endParaRPr>
          </a:p>
          <a:p>
            <a:pPr algn="ctr"/>
            <a:r>
              <a:rPr lang="ja-JP" altLang="en-US" sz="8000" b="1" dirty="0">
                <a:solidFill>
                  <a:schemeClr val="bg1"/>
                </a:solidFill>
                <a:latin typeface="Arial Rounded MT Bold" panose="020F0704030504030204" pitchFamily="34" charset="0"/>
                <a:ea typeface="BIZ UDPゴシック" panose="020B0400000000000000" pitchFamily="50" charset="-128"/>
              </a:rPr>
              <a:t>タンパク質設計ツール</a:t>
            </a:r>
            <a:endParaRPr kumimoji="1" lang="ja-JP" altLang="en-US" sz="8000" b="1" dirty="0">
              <a:solidFill>
                <a:schemeClr val="bg1"/>
              </a:solidFill>
              <a:latin typeface="Arial Rounded MT Bold" panose="020F0704030504030204" pitchFamily="34" charset="0"/>
              <a:ea typeface="BIZ UDPゴシック" panose="020B0400000000000000" pitchFamily="50" charset="-128"/>
            </a:endParaRPr>
          </a:p>
        </p:txBody>
      </p:sp>
    </p:spTree>
    <p:extLst>
      <p:ext uri="{BB962C8B-B14F-4D97-AF65-F5344CB8AC3E}">
        <p14:creationId xmlns:p14="http://schemas.microsoft.com/office/powerpoint/2010/main" val="1586084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47A4BCFF-A305-8066-7B22-C8BB44C36DE2}"/>
              </a:ext>
            </a:extLst>
          </p:cNvPr>
          <p:cNvPicPr>
            <a:picLocks noChangeAspect="1"/>
          </p:cNvPicPr>
          <p:nvPr/>
        </p:nvPicPr>
        <p:blipFill>
          <a:blip r:embed="rId2"/>
          <a:stretch>
            <a:fillRect/>
          </a:stretch>
        </p:blipFill>
        <p:spPr>
          <a:xfrm>
            <a:off x="9518650" y="4919274"/>
            <a:ext cx="2430116" cy="1878315"/>
          </a:xfrm>
          <a:prstGeom prst="rect">
            <a:avLst/>
          </a:prstGeom>
        </p:spPr>
      </p:pic>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タンパク質デザインのプロセスの例</a:t>
            </a:r>
          </a:p>
        </p:txBody>
      </p:sp>
      <p:sp>
        <p:nvSpPr>
          <p:cNvPr id="2" name="四角形: 角を丸くする 1">
            <a:extLst>
              <a:ext uri="{FF2B5EF4-FFF2-40B4-BE49-F238E27FC236}">
                <a16:creationId xmlns:a16="http://schemas.microsoft.com/office/drawing/2014/main" id="{41DF61CA-8209-5567-8FB8-A985AF7A520E}"/>
              </a:ext>
            </a:extLst>
          </p:cNvPr>
          <p:cNvSpPr/>
          <p:nvPr/>
        </p:nvSpPr>
        <p:spPr>
          <a:xfrm>
            <a:off x="654050" y="2514600"/>
            <a:ext cx="2349500" cy="2362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主鎖骨格構造</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モデリング</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3" name="矢印: 右 2">
            <a:extLst>
              <a:ext uri="{FF2B5EF4-FFF2-40B4-BE49-F238E27FC236}">
                <a16:creationId xmlns:a16="http://schemas.microsoft.com/office/drawing/2014/main" id="{FD167375-AC9C-5924-98FD-B4C60CD22E60}"/>
              </a:ext>
            </a:extLst>
          </p:cNvPr>
          <p:cNvSpPr/>
          <p:nvPr/>
        </p:nvSpPr>
        <p:spPr>
          <a:xfrm>
            <a:off x="3060700" y="3333750"/>
            <a:ext cx="908050" cy="812800"/>
          </a:xfrm>
          <a:prstGeom prst="rightArrow">
            <a:avLst/>
          </a:prstGeom>
          <a:solidFill>
            <a:srgbClr val="C00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F58735B4-0903-95BF-413C-59289E5ABDF6}"/>
              </a:ext>
            </a:extLst>
          </p:cNvPr>
          <p:cNvSpPr/>
          <p:nvPr/>
        </p:nvSpPr>
        <p:spPr>
          <a:xfrm>
            <a:off x="4025900" y="2514600"/>
            <a:ext cx="2349500" cy="2362200"/>
          </a:xfrm>
          <a:prstGeom prst="round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側鎖構造設計</a:t>
            </a:r>
            <a:endParaRPr kumimoji="1" lang="en-US" altLang="ja-JP" sz="24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（アミノ酸配列設計）</a:t>
            </a:r>
          </a:p>
        </p:txBody>
      </p:sp>
      <p:sp>
        <p:nvSpPr>
          <p:cNvPr id="5" name="フローチャート: 磁気ディスク 4">
            <a:extLst>
              <a:ext uri="{FF2B5EF4-FFF2-40B4-BE49-F238E27FC236}">
                <a16:creationId xmlns:a16="http://schemas.microsoft.com/office/drawing/2014/main" id="{8CA1A39D-7C99-42A5-D2F0-E8CF4A544BF7}"/>
              </a:ext>
            </a:extLst>
          </p:cNvPr>
          <p:cNvSpPr/>
          <p:nvPr/>
        </p:nvSpPr>
        <p:spPr>
          <a:xfrm>
            <a:off x="7397750" y="3206750"/>
            <a:ext cx="1358900" cy="1066800"/>
          </a:xfrm>
          <a:prstGeom prst="flowChartMagneticDisk">
            <a:avLst/>
          </a:prstGeom>
          <a:solidFill>
            <a:srgbClr val="FFC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4E817DA3-99F0-DECB-5CC7-C2ACD0E22858}"/>
              </a:ext>
            </a:extLst>
          </p:cNvPr>
          <p:cNvSpPr/>
          <p:nvPr/>
        </p:nvSpPr>
        <p:spPr>
          <a:xfrm>
            <a:off x="6432550" y="3308350"/>
            <a:ext cx="908050" cy="812800"/>
          </a:xfrm>
          <a:prstGeom prst="rightArrow">
            <a:avLst/>
          </a:prstGeom>
          <a:solidFill>
            <a:srgbClr val="C00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491CE775-B6FB-1085-448E-AD0C4E6BE3B5}"/>
              </a:ext>
            </a:extLst>
          </p:cNvPr>
          <p:cNvSpPr/>
          <p:nvPr/>
        </p:nvSpPr>
        <p:spPr>
          <a:xfrm>
            <a:off x="9505950" y="2533650"/>
            <a:ext cx="2349500" cy="236220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設計配列のフォールディング評価</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10" name="矢印: 右 9">
            <a:extLst>
              <a:ext uri="{FF2B5EF4-FFF2-40B4-BE49-F238E27FC236}">
                <a16:creationId xmlns:a16="http://schemas.microsoft.com/office/drawing/2014/main" id="{CCE0C796-47C1-E829-64BC-01A326C6C8FC}"/>
              </a:ext>
            </a:extLst>
          </p:cNvPr>
          <p:cNvSpPr/>
          <p:nvPr/>
        </p:nvSpPr>
        <p:spPr>
          <a:xfrm>
            <a:off x="8813800" y="3321050"/>
            <a:ext cx="692150" cy="812800"/>
          </a:xfrm>
          <a:prstGeom prst="rightArrow">
            <a:avLst/>
          </a:prstGeom>
          <a:solidFill>
            <a:srgbClr val="C00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E0A0CB83-CAC9-07FF-8F4B-578E436416FA}"/>
              </a:ext>
            </a:extLst>
          </p:cNvPr>
          <p:cNvSpPr txBox="1"/>
          <p:nvPr/>
        </p:nvSpPr>
        <p:spPr>
          <a:xfrm>
            <a:off x="2413000" y="1580289"/>
            <a:ext cx="2032000" cy="830997"/>
          </a:xfrm>
          <a:prstGeom prst="rect">
            <a:avLst/>
          </a:prstGeom>
          <a:noFill/>
        </p:spPr>
        <p:txBody>
          <a:bodyPr wrap="square" rtlCol="0">
            <a:spAutoFit/>
          </a:bodyPr>
          <a:lstStyle/>
          <a:p>
            <a:pPr algn="ctr"/>
            <a:r>
              <a:rPr kumimoji="1" lang="en-US" altLang="ja-JP" sz="2400" b="1" dirty="0" err="1">
                <a:latin typeface="ADLaM Display" panose="02010000000000000000" pitchFamily="2" charset="0"/>
                <a:ea typeface="ADLaM Display" panose="02010000000000000000" pitchFamily="2" charset="0"/>
                <a:cs typeface="ADLaM Display" panose="02010000000000000000" pitchFamily="2" charset="0"/>
              </a:rPr>
              <a:t>AlphaProteo</a:t>
            </a:r>
            <a:endParaRPr kumimoji="1" lang="en-US" altLang="ja-JP" sz="2400" b="1" dirty="0">
              <a:latin typeface="ADLaM Display" panose="02010000000000000000" pitchFamily="2" charset="0"/>
              <a:ea typeface="ADLaM Display" panose="02010000000000000000" pitchFamily="2" charset="0"/>
              <a:cs typeface="ADLaM Display" panose="02010000000000000000" pitchFamily="2" charset="0"/>
            </a:endParaRPr>
          </a:p>
          <a:p>
            <a:pPr algn="ctr"/>
            <a:r>
              <a:rPr kumimoji="1" lang="en-US" altLang="ja-JP" sz="2400" b="1" dirty="0" err="1">
                <a:latin typeface="ADLaM Display" panose="02010000000000000000" pitchFamily="2" charset="0"/>
                <a:ea typeface="ADLaM Display" panose="02010000000000000000" pitchFamily="2" charset="0"/>
                <a:cs typeface="ADLaM Display" panose="02010000000000000000" pitchFamily="2" charset="0"/>
              </a:rPr>
              <a:t>RFdiffusion</a:t>
            </a:r>
            <a:endParaRPr kumimoji="1" lang="ja-JP" altLang="en-US" sz="2400" b="1" dirty="0">
              <a:latin typeface="ADLaM Display" panose="02010000000000000000" pitchFamily="2" charset="0"/>
              <a:cs typeface="ADLaM Display" panose="02010000000000000000" pitchFamily="2" charset="0"/>
            </a:endParaRPr>
          </a:p>
        </p:txBody>
      </p:sp>
      <p:sp>
        <p:nvSpPr>
          <p:cNvPr id="14" name="テキスト ボックス 13">
            <a:extLst>
              <a:ext uri="{FF2B5EF4-FFF2-40B4-BE49-F238E27FC236}">
                <a16:creationId xmlns:a16="http://schemas.microsoft.com/office/drawing/2014/main" id="{7675462A-1372-99E3-13BF-49B1AB14C73E}"/>
              </a:ext>
            </a:extLst>
          </p:cNvPr>
          <p:cNvSpPr txBox="1"/>
          <p:nvPr/>
        </p:nvSpPr>
        <p:spPr>
          <a:xfrm>
            <a:off x="5727700" y="1580290"/>
            <a:ext cx="2292350" cy="830997"/>
          </a:xfrm>
          <a:prstGeom prst="rect">
            <a:avLst/>
          </a:prstGeom>
          <a:noFill/>
        </p:spPr>
        <p:txBody>
          <a:bodyPr wrap="square" rtlCol="0">
            <a:spAutoFit/>
          </a:bodyPr>
          <a:lstStyle/>
          <a:p>
            <a:pPr algn="ctr"/>
            <a:r>
              <a:rPr kumimoji="1" lang="en-US" altLang="ja-JP" sz="2400" b="1" dirty="0" err="1">
                <a:latin typeface="ADLaM Display" panose="02010000000000000000" pitchFamily="2" charset="0"/>
                <a:cs typeface="ADLaM Display" panose="02010000000000000000" pitchFamily="2" charset="0"/>
              </a:rPr>
              <a:t>ProteinMPNN</a:t>
            </a:r>
            <a:endParaRPr kumimoji="1" lang="en-US" altLang="ja-JP" sz="2400" b="1" dirty="0">
              <a:latin typeface="ADLaM Display" panose="02010000000000000000" pitchFamily="2" charset="0"/>
              <a:cs typeface="ADLaM Display" panose="02010000000000000000" pitchFamily="2" charset="0"/>
            </a:endParaRPr>
          </a:p>
          <a:p>
            <a:pPr algn="ctr"/>
            <a:r>
              <a:rPr kumimoji="1" lang="en-US" altLang="ja-JP" sz="2400" b="1" dirty="0" err="1">
                <a:latin typeface="ADLaM Display" panose="02010000000000000000" pitchFamily="2" charset="0"/>
                <a:cs typeface="ADLaM Display" panose="02010000000000000000" pitchFamily="2" charset="0"/>
              </a:rPr>
              <a:t>LigandMPNN</a:t>
            </a:r>
            <a:endParaRPr kumimoji="1" lang="ja-JP" altLang="en-US" sz="2400" b="1" dirty="0">
              <a:latin typeface="ADLaM Display" panose="02010000000000000000" pitchFamily="2" charset="0"/>
              <a:cs typeface="ADLaM Display" panose="02010000000000000000" pitchFamily="2" charset="0"/>
            </a:endParaRPr>
          </a:p>
        </p:txBody>
      </p:sp>
      <p:sp>
        <p:nvSpPr>
          <p:cNvPr id="15" name="テキスト ボックス 14">
            <a:extLst>
              <a:ext uri="{FF2B5EF4-FFF2-40B4-BE49-F238E27FC236}">
                <a16:creationId xmlns:a16="http://schemas.microsoft.com/office/drawing/2014/main" id="{A34C867E-50BC-59C3-BEFD-8CB4CFCF102A}"/>
              </a:ext>
            </a:extLst>
          </p:cNvPr>
          <p:cNvSpPr txBox="1"/>
          <p:nvPr/>
        </p:nvSpPr>
        <p:spPr>
          <a:xfrm>
            <a:off x="8013700" y="1559611"/>
            <a:ext cx="2292350" cy="830997"/>
          </a:xfrm>
          <a:prstGeom prst="rect">
            <a:avLst/>
          </a:prstGeom>
          <a:noFill/>
        </p:spPr>
        <p:txBody>
          <a:bodyPr wrap="square" rtlCol="0">
            <a:spAutoFit/>
          </a:bodyPr>
          <a:lstStyle/>
          <a:p>
            <a:pPr algn="ctr"/>
            <a:r>
              <a:rPr kumimoji="1" lang="en-US" altLang="ja-JP" sz="2400" b="1" dirty="0" err="1">
                <a:latin typeface="ADLaM Display" panose="02010000000000000000" pitchFamily="2" charset="0"/>
                <a:cs typeface="ADLaM Display" panose="02010000000000000000" pitchFamily="2" charset="0"/>
              </a:rPr>
              <a:t>ColabFold</a:t>
            </a:r>
            <a:endParaRPr kumimoji="1" lang="en-US" altLang="ja-JP" sz="2400" b="1" dirty="0">
              <a:latin typeface="ADLaM Display" panose="02010000000000000000" pitchFamily="2" charset="0"/>
              <a:cs typeface="ADLaM Display" panose="02010000000000000000" pitchFamily="2" charset="0"/>
            </a:endParaRPr>
          </a:p>
          <a:p>
            <a:pPr algn="ctr"/>
            <a:r>
              <a:rPr lang="en-US" altLang="ja-JP" sz="2400" b="1" dirty="0">
                <a:latin typeface="ADLaM Display" panose="02010000000000000000" pitchFamily="2" charset="0"/>
                <a:cs typeface="ADLaM Display" panose="02010000000000000000" pitchFamily="2" charset="0"/>
              </a:rPr>
              <a:t>AlphaFold3</a:t>
            </a:r>
            <a:endParaRPr kumimoji="1" lang="ja-JP" altLang="en-US" sz="2400" b="1" dirty="0">
              <a:latin typeface="ADLaM Display" panose="02010000000000000000" pitchFamily="2" charset="0"/>
              <a:cs typeface="ADLaM Display" panose="02010000000000000000" pitchFamily="2" charset="0"/>
            </a:endParaRPr>
          </a:p>
        </p:txBody>
      </p:sp>
      <p:sp>
        <p:nvSpPr>
          <p:cNvPr id="16" name="テキスト ボックス 15">
            <a:extLst>
              <a:ext uri="{FF2B5EF4-FFF2-40B4-BE49-F238E27FC236}">
                <a16:creationId xmlns:a16="http://schemas.microsoft.com/office/drawing/2014/main" id="{E1562BEF-57CD-9C7A-2218-A52A9F56CE69}"/>
              </a:ext>
            </a:extLst>
          </p:cNvPr>
          <p:cNvSpPr txBox="1"/>
          <p:nvPr/>
        </p:nvSpPr>
        <p:spPr>
          <a:xfrm>
            <a:off x="584200" y="4980114"/>
            <a:ext cx="2349500" cy="369332"/>
          </a:xfrm>
          <a:prstGeom prst="rect">
            <a:avLst/>
          </a:prstGeom>
          <a:noFill/>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de novo</a:t>
            </a:r>
            <a:r>
              <a:rPr kumimoji="1" lang="ja-JP" altLang="en-US" dirty="0">
                <a:latin typeface="BIZ UDPゴシック" panose="020B0400000000000000" pitchFamily="50" charset="-128"/>
                <a:ea typeface="BIZ UDPゴシック" panose="020B0400000000000000" pitchFamily="50" charset="-128"/>
              </a:rPr>
              <a:t>デザイン</a:t>
            </a:r>
          </a:p>
        </p:txBody>
      </p:sp>
      <p:cxnSp>
        <p:nvCxnSpPr>
          <p:cNvPr id="18" name="直線矢印コネクタ 17">
            <a:extLst>
              <a:ext uri="{FF2B5EF4-FFF2-40B4-BE49-F238E27FC236}">
                <a16:creationId xmlns:a16="http://schemas.microsoft.com/office/drawing/2014/main" id="{8B8E272C-8039-0372-C3EC-9CF650BB97C5}"/>
              </a:ext>
            </a:extLst>
          </p:cNvPr>
          <p:cNvCxnSpPr>
            <a:cxnSpLocks/>
          </p:cNvCxnSpPr>
          <p:nvPr/>
        </p:nvCxnSpPr>
        <p:spPr>
          <a:xfrm>
            <a:off x="2749550" y="5162550"/>
            <a:ext cx="6858000" cy="2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DD65C0E1-6215-0E32-5AF7-D64D45AF88D3}"/>
              </a:ext>
            </a:extLst>
          </p:cNvPr>
          <p:cNvSpPr txBox="1"/>
          <p:nvPr/>
        </p:nvSpPr>
        <p:spPr>
          <a:xfrm>
            <a:off x="4025900" y="5548868"/>
            <a:ext cx="2349500"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リデザイン</a:t>
            </a:r>
          </a:p>
        </p:txBody>
      </p:sp>
      <p:cxnSp>
        <p:nvCxnSpPr>
          <p:cNvPr id="21" name="直線矢印コネクタ 20">
            <a:extLst>
              <a:ext uri="{FF2B5EF4-FFF2-40B4-BE49-F238E27FC236}">
                <a16:creationId xmlns:a16="http://schemas.microsoft.com/office/drawing/2014/main" id="{105A069D-5F3B-96F8-70FB-FADD4D8E5407}"/>
              </a:ext>
            </a:extLst>
          </p:cNvPr>
          <p:cNvCxnSpPr>
            <a:cxnSpLocks/>
          </p:cNvCxnSpPr>
          <p:nvPr/>
        </p:nvCxnSpPr>
        <p:spPr>
          <a:xfrm>
            <a:off x="5803900" y="5765800"/>
            <a:ext cx="38036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4335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タンパク質設計ツール</a:t>
            </a:r>
          </a:p>
        </p:txBody>
      </p:sp>
      <p:graphicFrame>
        <p:nvGraphicFramePr>
          <p:cNvPr id="8" name="オブジェクト 7">
            <a:extLst>
              <a:ext uri="{FF2B5EF4-FFF2-40B4-BE49-F238E27FC236}">
                <a16:creationId xmlns:a16="http://schemas.microsoft.com/office/drawing/2014/main" id="{C73F2663-167B-624E-C503-C84C6974FEDC}"/>
              </a:ext>
            </a:extLst>
          </p:cNvPr>
          <p:cNvGraphicFramePr>
            <a:graphicFrameLocks noChangeAspect="1"/>
          </p:cNvGraphicFramePr>
          <p:nvPr/>
        </p:nvGraphicFramePr>
        <p:xfrm>
          <a:off x="1389062" y="596900"/>
          <a:ext cx="9413875" cy="6144760"/>
        </p:xfrm>
        <a:graphic>
          <a:graphicData uri="http://schemas.openxmlformats.org/presentationml/2006/ole">
            <mc:AlternateContent xmlns:mc="http://schemas.openxmlformats.org/markup-compatibility/2006">
              <mc:Choice xmlns:v="urn:schemas-microsoft-com:vml" Requires="v">
                <p:oleObj name="Worksheet" r:id="rId2" imgW="20240379" imgH="13211417" progId="Excel.Sheet.12">
                  <p:embed/>
                </p:oleObj>
              </mc:Choice>
              <mc:Fallback>
                <p:oleObj name="Worksheet" r:id="rId2" imgW="20240379" imgH="13211417" progId="Excel.Sheet.12">
                  <p:embed/>
                  <p:pic>
                    <p:nvPicPr>
                      <p:cNvPr id="8" name="オブジェクト 7">
                        <a:extLst>
                          <a:ext uri="{FF2B5EF4-FFF2-40B4-BE49-F238E27FC236}">
                            <a16:creationId xmlns:a16="http://schemas.microsoft.com/office/drawing/2014/main" id="{C73F2663-167B-624E-C503-C84C6974FEDC}"/>
                          </a:ext>
                        </a:extLst>
                      </p:cNvPr>
                      <p:cNvPicPr/>
                      <p:nvPr/>
                    </p:nvPicPr>
                    <p:blipFill>
                      <a:blip r:embed="rId3"/>
                      <a:stretch>
                        <a:fillRect/>
                      </a:stretch>
                    </p:blipFill>
                    <p:spPr>
                      <a:xfrm>
                        <a:off x="1389062" y="596900"/>
                        <a:ext cx="9413875" cy="6144760"/>
                      </a:xfrm>
                      <a:prstGeom prst="rect">
                        <a:avLst/>
                      </a:prstGeom>
                    </p:spPr>
                  </p:pic>
                </p:oleObj>
              </mc:Fallback>
            </mc:AlternateContent>
          </a:graphicData>
        </a:graphic>
      </p:graphicFrame>
    </p:spTree>
    <p:extLst>
      <p:ext uri="{BB962C8B-B14F-4D97-AF65-F5344CB8AC3E}">
        <p14:creationId xmlns:p14="http://schemas.microsoft.com/office/powerpoint/2010/main" val="2077997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タンパク質言語モデル</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graphicFrame>
        <p:nvGraphicFramePr>
          <p:cNvPr id="3" name="オブジェクト 2">
            <a:extLst>
              <a:ext uri="{FF2B5EF4-FFF2-40B4-BE49-F238E27FC236}">
                <a16:creationId xmlns:a16="http://schemas.microsoft.com/office/drawing/2014/main" id="{1951A448-8024-C643-6A7D-F3A741745F66}"/>
              </a:ext>
            </a:extLst>
          </p:cNvPr>
          <p:cNvGraphicFramePr>
            <a:graphicFrameLocks noChangeAspect="1"/>
          </p:cNvGraphicFramePr>
          <p:nvPr>
            <p:extLst>
              <p:ext uri="{D42A27DB-BD31-4B8C-83A1-F6EECF244321}">
                <p14:modId xmlns:p14="http://schemas.microsoft.com/office/powerpoint/2010/main" val="3425424404"/>
              </p:ext>
            </p:extLst>
          </p:nvPr>
        </p:nvGraphicFramePr>
        <p:xfrm>
          <a:off x="171509" y="1517650"/>
          <a:ext cx="11848981" cy="4140200"/>
        </p:xfrm>
        <a:graphic>
          <a:graphicData uri="http://schemas.openxmlformats.org/presentationml/2006/ole">
            <mc:AlternateContent xmlns:mc="http://schemas.openxmlformats.org/markup-compatibility/2006">
              <mc:Choice xmlns:v="urn:schemas-microsoft-com:vml" Requires="v">
                <p:oleObj name="Worksheet" r:id="rId2" imgW="15726021" imgH="5495544" progId="Excel.Sheet.12">
                  <p:embed/>
                </p:oleObj>
              </mc:Choice>
              <mc:Fallback>
                <p:oleObj name="Worksheet" r:id="rId2" imgW="15726021" imgH="5495544" progId="Excel.Sheet.12">
                  <p:embed/>
                  <p:pic>
                    <p:nvPicPr>
                      <p:cNvPr id="3" name="オブジェクト 2">
                        <a:extLst>
                          <a:ext uri="{FF2B5EF4-FFF2-40B4-BE49-F238E27FC236}">
                            <a16:creationId xmlns:a16="http://schemas.microsoft.com/office/drawing/2014/main" id="{1951A448-8024-C643-6A7D-F3A741745F66}"/>
                          </a:ext>
                        </a:extLst>
                      </p:cNvPr>
                      <p:cNvPicPr/>
                      <p:nvPr/>
                    </p:nvPicPr>
                    <p:blipFill>
                      <a:blip r:embed="rId3"/>
                      <a:stretch>
                        <a:fillRect/>
                      </a:stretch>
                    </p:blipFill>
                    <p:spPr>
                      <a:xfrm>
                        <a:off x="171509" y="1517650"/>
                        <a:ext cx="11848981" cy="4140200"/>
                      </a:xfrm>
                      <a:prstGeom prst="rect">
                        <a:avLst/>
                      </a:prstGeom>
                    </p:spPr>
                  </p:pic>
                </p:oleObj>
              </mc:Fallback>
            </mc:AlternateContent>
          </a:graphicData>
        </a:graphic>
      </p:graphicFrame>
    </p:spTree>
    <p:extLst>
      <p:ext uri="{BB962C8B-B14F-4D97-AF65-F5344CB8AC3E}">
        <p14:creationId xmlns:p14="http://schemas.microsoft.com/office/powerpoint/2010/main" val="2303264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68D86F2-D780-2DA9-1F69-9A13FDD0C9D4}"/>
              </a:ext>
            </a:extLst>
          </p:cNvPr>
          <p:cNvSpPr/>
          <p:nvPr/>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CC26300-F1E8-232C-089B-97F19AE7A377}"/>
              </a:ext>
            </a:extLst>
          </p:cNvPr>
          <p:cNvSpPr txBox="1"/>
          <p:nvPr/>
        </p:nvSpPr>
        <p:spPr>
          <a:xfrm>
            <a:off x="0" y="2767280"/>
            <a:ext cx="12192000" cy="1323439"/>
          </a:xfrm>
          <a:prstGeom prst="rect">
            <a:avLst/>
          </a:prstGeom>
          <a:noFill/>
        </p:spPr>
        <p:txBody>
          <a:bodyPr wrap="square" rtlCol="0">
            <a:spAutoFit/>
          </a:bodyPr>
          <a:lstStyle/>
          <a:p>
            <a:pPr algn="ctr"/>
            <a:r>
              <a:rPr lang="ja-JP" altLang="en-US" sz="8000" b="1" dirty="0">
                <a:solidFill>
                  <a:schemeClr val="bg1"/>
                </a:solidFill>
                <a:latin typeface="Arial Rounded MT Bold" panose="020F0704030504030204" pitchFamily="34" charset="0"/>
                <a:ea typeface="BIZ UDPゴシック" panose="020B0400000000000000" pitchFamily="50" charset="-128"/>
              </a:rPr>
              <a:t>学習の参考</a:t>
            </a:r>
            <a:endParaRPr kumimoji="1" lang="ja-JP" altLang="en-US" sz="8000" b="1" dirty="0">
              <a:solidFill>
                <a:schemeClr val="bg1"/>
              </a:solidFill>
              <a:latin typeface="Arial Rounded MT Bold" panose="020F0704030504030204" pitchFamily="34" charset="0"/>
              <a:ea typeface="BIZ UDPゴシック" panose="020B0400000000000000" pitchFamily="50" charset="-128"/>
            </a:endParaRPr>
          </a:p>
        </p:txBody>
      </p:sp>
    </p:spTree>
    <p:extLst>
      <p:ext uri="{BB962C8B-B14F-4D97-AF65-F5344CB8AC3E}">
        <p14:creationId xmlns:p14="http://schemas.microsoft.com/office/powerpoint/2010/main" val="3446884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814B24-759F-4C97-94AD-652BE8EA7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286" y="535710"/>
            <a:ext cx="4456485" cy="6285345"/>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24F633AE-4E9C-9A5E-5624-DD1984BBCAD0}"/>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dirty="0">
                <a:latin typeface="Arial Rounded MT Bold" panose="020F0704030504030204" pitchFamily="34" charset="0"/>
                <a:ea typeface="BIZ UDPゴシック" panose="020B0400000000000000" pitchFamily="50" charset="-128"/>
                <a:cs typeface="Shrikhand" panose="02000000000000000000" pitchFamily="2" charset="0"/>
              </a:rPr>
              <a:t>AlphaFold</a:t>
            </a:r>
            <a:r>
              <a:rPr kumimoji="1" lang="ja-JP" altLang="en-US" sz="2400" dirty="0">
                <a:latin typeface="Arial Rounded MT Bold" panose="020F0704030504030204" pitchFamily="34" charset="0"/>
                <a:ea typeface="BIZ UDPゴシック" panose="020B0400000000000000" pitchFamily="50" charset="-128"/>
                <a:cs typeface="Shrikhand" panose="02000000000000000000" pitchFamily="2" charset="0"/>
              </a:rPr>
              <a:t>時代の構造バイオインフォマティクス　実践ガイド</a:t>
            </a:r>
          </a:p>
        </p:txBody>
      </p:sp>
      <p:pic>
        <p:nvPicPr>
          <p:cNvPr id="1028" name="Picture 4">
            <a:extLst>
              <a:ext uri="{FF2B5EF4-FFF2-40B4-BE49-F238E27FC236}">
                <a16:creationId xmlns:a16="http://schemas.microsoft.com/office/drawing/2014/main" id="{A2938EE9-6E38-1046-8995-9C352BBC6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6254" y="535710"/>
            <a:ext cx="4456485" cy="628534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FE6B423F-6782-6414-8D7C-70C61445DBAD}"/>
              </a:ext>
            </a:extLst>
          </p:cNvPr>
          <p:cNvPicPr>
            <a:picLocks noChangeAspect="1"/>
          </p:cNvPicPr>
          <p:nvPr/>
        </p:nvPicPr>
        <p:blipFill>
          <a:blip r:embed="rId4"/>
          <a:stretch>
            <a:fillRect/>
          </a:stretch>
        </p:blipFill>
        <p:spPr>
          <a:xfrm>
            <a:off x="11138764" y="5795673"/>
            <a:ext cx="1053234" cy="1053234"/>
          </a:xfrm>
          <a:prstGeom prst="rect">
            <a:avLst/>
          </a:prstGeom>
        </p:spPr>
      </p:pic>
      <p:pic>
        <p:nvPicPr>
          <p:cNvPr id="8" name="図 7">
            <a:extLst>
              <a:ext uri="{FF2B5EF4-FFF2-40B4-BE49-F238E27FC236}">
                <a16:creationId xmlns:a16="http://schemas.microsoft.com/office/drawing/2014/main" id="{9E2D4BF2-C6EE-8BB3-796D-C03C9940380D}"/>
              </a:ext>
            </a:extLst>
          </p:cNvPr>
          <p:cNvPicPr>
            <a:picLocks noChangeAspect="1"/>
          </p:cNvPicPr>
          <p:nvPr/>
        </p:nvPicPr>
        <p:blipFill>
          <a:blip r:embed="rId5"/>
          <a:stretch>
            <a:fillRect/>
          </a:stretch>
        </p:blipFill>
        <p:spPr>
          <a:xfrm>
            <a:off x="37554" y="5798497"/>
            <a:ext cx="1071707" cy="1071707"/>
          </a:xfrm>
          <a:prstGeom prst="rect">
            <a:avLst/>
          </a:prstGeom>
        </p:spPr>
      </p:pic>
    </p:spTree>
    <p:extLst>
      <p:ext uri="{BB962C8B-B14F-4D97-AF65-F5344CB8AC3E}">
        <p14:creationId xmlns:p14="http://schemas.microsoft.com/office/powerpoint/2010/main" val="2636401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268396C-A961-EB75-892F-DB525574AB08}"/>
              </a:ext>
            </a:extLst>
          </p:cNvPr>
          <p:cNvPicPr>
            <a:picLocks noChangeAspect="1"/>
          </p:cNvPicPr>
          <p:nvPr/>
        </p:nvPicPr>
        <p:blipFill>
          <a:blip r:embed="rId2"/>
          <a:stretch>
            <a:fillRect/>
          </a:stretch>
        </p:blipFill>
        <p:spPr>
          <a:xfrm>
            <a:off x="594731" y="732766"/>
            <a:ext cx="10705171" cy="5985955"/>
          </a:xfrm>
          <a:prstGeom prst="rect">
            <a:avLst/>
          </a:prstGeom>
        </p:spPr>
      </p:pic>
      <p:sp>
        <p:nvSpPr>
          <p:cNvPr id="5" name="四角形: 角を丸くする 4">
            <a:extLst>
              <a:ext uri="{FF2B5EF4-FFF2-40B4-BE49-F238E27FC236}">
                <a16:creationId xmlns:a16="http://schemas.microsoft.com/office/drawing/2014/main" id="{65D082BE-D401-7B1C-B717-8AE7B09553C4}"/>
              </a:ext>
            </a:extLst>
          </p:cNvPr>
          <p:cNvSpPr/>
          <p:nvPr/>
        </p:nvSpPr>
        <p:spPr>
          <a:xfrm>
            <a:off x="2215376" y="6266985"/>
            <a:ext cx="981307" cy="170985"/>
          </a:xfrm>
          <a:prstGeom prst="roundRect">
            <a:avLst>
              <a:gd name="adj" fmla="val 50000"/>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45DC97E2-F7B9-1606-0ACE-3AEDFDA1C012}"/>
              </a:ext>
            </a:extLst>
          </p:cNvPr>
          <p:cNvCxnSpPr>
            <a:cxnSpLocks/>
            <a:stCxn id="10" idx="1"/>
          </p:cNvCxnSpPr>
          <p:nvPr/>
        </p:nvCxnSpPr>
        <p:spPr>
          <a:xfrm flipH="1">
            <a:off x="3122341" y="3925230"/>
            <a:ext cx="2653992" cy="2341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0D236AB-72F6-E843-8817-4A1B6EE2A814}"/>
              </a:ext>
            </a:extLst>
          </p:cNvPr>
          <p:cNvSpPr txBox="1"/>
          <p:nvPr/>
        </p:nvSpPr>
        <p:spPr>
          <a:xfrm>
            <a:off x="5776333" y="3739376"/>
            <a:ext cx="3248722" cy="371707"/>
          </a:xfrm>
          <a:prstGeom prst="rect">
            <a:avLst/>
          </a:prstGeom>
          <a:solidFill>
            <a:srgbClr val="FFC000"/>
          </a:solidFill>
        </p:spPr>
        <p:txBody>
          <a:bodyPr wrap="square" rtlCol="0">
            <a:spAutoFit/>
          </a:bodyPr>
          <a:lstStyle/>
          <a:p>
            <a:r>
              <a:rPr kumimoji="1" lang="ja-JP" altLang="en-US" dirty="0">
                <a:solidFill>
                  <a:srgbClr val="C00000"/>
                </a:solidFill>
                <a:latin typeface="BIZ UDPゴシック" panose="020B0400000000000000" pitchFamily="50" charset="-128"/>
                <a:ea typeface="BIZ UDPゴシック" panose="020B0400000000000000" pitchFamily="50" charset="-128"/>
              </a:rPr>
              <a:t>営業日は常にココをチェック！</a:t>
            </a:r>
          </a:p>
        </p:txBody>
      </p:sp>
      <p:sp>
        <p:nvSpPr>
          <p:cNvPr id="2" name="正方形/長方形 1">
            <a:extLst>
              <a:ext uri="{FF2B5EF4-FFF2-40B4-BE49-F238E27FC236}">
                <a16:creationId xmlns:a16="http://schemas.microsoft.com/office/drawing/2014/main" id="{24F633AE-4E9C-9A5E-5624-DD1984BBCAD0}"/>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2400" dirty="0">
                <a:latin typeface="Berlin Sans FB Demi" panose="020E0802020502020306" pitchFamily="34" charset="0"/>
                <a:ea typeface="BIZ UDPゴシック" panose="020B0400000000000000" pitchFamily="50" charset="-128"/>
                <a:cs typeface="Shrikhand" panose="02000000000000000000" pitchFamily="2" charset="0"/>
              </a:rPr>
              <a:t>コーネル大学の</a:t>
            </a:r>
            <a:r>
              <a:rPr kumimoji="1" lang="en-US" altLang="ja-JP" sz="2400" dirty="0" err="1">
                <a:latin typeface="Arial Rounded MT Bold" panose="020F0704030504030204" pitchFamily="34" charset="0"/>
                <a:ea typeface="BIZ UDPゴシック" panose="020B0400000000000000" pitchFamily="50" charset="-128"/>
                <a:cs typeface="Shrikhand" panose="02000000000000000000" pitchFamily="2" charset="0"/>
              </a:rPr>
              <a:t>arxiv</a:t>
            </a:r>
            <a:r>
              <a:rPr lang="ja-JP" altLang="en-US" sz="2400" dirty="0">
                <a:latin typeface="Arial Rounded MT Bold" panose="020F0704030504030204" pitchFamily="34" charset="0"/>
                <a:ea typeface="BIZ UDPゴシック" panose="020B0400000000000000" pitchFamily="50" charset="-128"/>
                <a:cs typeface="Shrikhand" panose="02000000000000000000" pitchFamily="2" charset="0"/>
              </a:rPr>
              <a:t>をチェック！</a:t>
            </a:r>
            <a:r>
              <a:rPr lang="en-US" altLang="ja-JP" sz="2400" dirty="0">
                <a:latin typeface="Arial Rounded MT Bold" panose="020F0704030504030204" pitchFamily="34" charset="0"/>
                <a:ea typeface="BIZ UDPゴシック" panose="020B0400000000000000" pitchFamily="50" charset="-128"/>
                <a:cs typeface="Shrikhand" panose="02000000000000000000" pitchFamily="2" charset="0"/>
              </a:rPr>
              <a:t>_</a:t>
            </a:r>
            <a:r>
              <a:rPr lang="ja-JP" altLang="en-US" sz="2400" dirty="0">
                <a:latin typeface="Arial Rounded MT Bold" panose="020F0704030504030204" pitchFamily="34" charset="0"/>
                <a:ea typeface="BIZ UDPゴシック" panose="020B0400000000000000" pitchFamily="50" charset="-128"/>
                <a:cs typeface="Shrikhand" panose="02000000000000000000" pitchFamily="2" charset="0"/>
              </a:rPr>
              <a:t>日本時間</a:t>
            </a:r>
            <a:r>
              <a:rPr lang="en-US" altLang="ja-JP" sz="2400" dirty="0">
                <a:latin typeface="Arial Rounded MT Bold" panose="020F0704030504030204" pitchFamily="34" charset="0"/>
                <a:ea typeface="BIZ UDPゴシック" panose="020B0400000000000000" pitchFamily="50" charset="-128"/>
                <a:cs typeface="Shrikhand" panose="02000000000000000000" pitchFamily="2" charset="0"/>
              </a:rPr>
              <a:t>09</a:t>
            </a:r>
            <a:r>
              <a:rPr lang="ja-JP" altLang="en-US" sz="2400" dirty="0">
                <a:latin typeface="Arial Rounded MT Bold" panose="020F0704030504030204" pitchFamily="34" charset="0"/>
                <a:ea typeface="BIZ UDPゴシック" panose="020B0400000000000000" pitchFamily="50" charset="-128"/>
                <a:cs typeface="Shrikhand" panose="02000000000000000000" pitchFamily="2" charset="0"/>
              </a:rPr>
              <a:t>：</a:t>
            </a:r>
            <a:r>
              <a:rPr lang="en-US" altLang="ja-JP" sz="2400" dirty="0">
                <a:latin typeface="Arial Rounded MT Bold" panose="020F0704030504030204" pitchFamily="34" charset="0"/>
                <a:ea typeface="BIZ UDPゴシック" panose="020B0400000000000000" pitchFamily="50" charset="-128"/>
                <a:cs typeface="Shrikhand" panose="02000000000000000000" pitchFamily="2" charset="0"/>
              </a:rPr>
              <a:t>00</a:t>
            </a:r>
            <a:r>
              <a:rPr lang="ja-JP" altLang="en-US" sz="2400" dirty="0">
                <a:latin typeface="Arial Rounded MT Bold" panose="020F0704030504030204" pitchFamily="34" charset="0"/>
                <a:ea typeface="BIZ UDPゴシック" panose="020B0400000000000000" pitchFamily="50" charset="-128"/>
                <a:cs typeface="Shrikhand" panose="02000000000000000000" pitchFamily="2" charset="0"/>
              </a:rPr>
              <a:t>更新</a:t>
            </a:r>
            <a:endParaRPr kumimoji="1" lang="ja-JP" altLang="en-US" sz="2400" dirty="0">
              <a:latin typeface="Arial Rounded MT Bold" panose="020F0704030504030204" pitchFamily="34" charset="0"/>
              <a:ea typeface="BIZ UDPゴシック" panose="020B0400000000000000" pitchFamily="50" charset="-128"/>
              <a:cs typeface="Shrikhand" panose="02000000000000000000" pitchFamily="2" charset="0"/>
            </a:endParaRPr>
          </a:p>
        </p:txBody>
      </p:sp>
    </p:spTree>
    <p:extLst>
      <p:ext uri="{BB962C8B-B14F-4D97-AF65-F5344CB8AC3E}">
        <p14:creationId xmlns:p14="http://schemas.microsoft.com/office/powerpoint/2010/main" val="3166238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1840C-0533-BD68-DFBF-D5BF78DE38AE}"/>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0B661107-3B4E-D441-E4B4-5FCBBD5FCC2D}"/>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800" dirty="0">
                <a:latin typeface="Berlin Sans FB Demi" panose="020E0802020502020306" pitchFamily="34" charset="0"/>
                <a:ea typeface="BIZ UDPゴシック" panose="020B0400000000000000" pitchFamily="50" charset="-128"/>
                <a:cs typeface="Shrikhand" panose="02000000000000000000" pitchFamily="2" charset="0"/>
              </a:rPr>
              <a:t>DeepMind</a:t>
            </a:r>
            <a:r>
              <a:rPr kumimoji="1" lang="ja-JP" altLang="en-US" sz="2800" dirty="0">
                <a:latin typeface="Berlin Sans FB Demi" panose="020E0802020502020306" pitchFamily="34" charset="0"/>
                <a:ea typeface="BIZ UDPゴシック" panose="020B0400000000000000" pitchFamily="50" charset="-128"/>
                <a:cs typeface="Shrikhand" panose="02000000000000000000" pitchFamily="2" charset="0"/>
              </a:rPr>
              <a:t>の</a:t>
            </a:r>
            <a:r>
              <a:rPr kumimoji="1" lang="en-US" altLang="ja-JP" sz="2800" dirty="0" err="1">
                <a:latin typeface="Berlin Sans FB Demi" panose="020E0802020502020306" pitchFamily="34" charset="0"/>
                <a:ea typeface="BIZ UDPゴシック" panose="020B0400000000000000" pitchFamily="50" charset="-128"/>
                <a:cs typeface="Shrikhand" panose="02000000000000000000" pitchFamily="2" charset="0"/>
              </a:rPr>
              <a:t>AlphaProteo</a:t>
            </a:r>
            <a:r>
              <a:rPr kumimoji="1" lang="ja-JP" altLang="en-US" sz="2800" dirty="0">
                <a:latin typeface="Berlin Sans FB Demi" panose="020E0802020502020306" pitchFamily="34" charset="0"/>
                <a:ea typeface="BIZ UDPゴシック" panose="020B0400000000000000" pitchFamily="50" charset="-128"/>
                <a:cs typeface="Shrikhand" panose="02000000000000000000" pitchFamily="2" charset="0"/>
              </a:rPr>
              <a:t>論文</a:t>
            </a:r>
          </a:p>
        </p:txBody>
      </p:sp>
      <p:pic>
        <p:nvPicPr>
          <p:cNvPr id="5" name="図 4">
            <a:extLst>
              <a:ext uri="{FF2B5EF4-FFF2-40B4-BE49-F238E27FC236}">
                <a16:creationId xmlns:a16="http://schemas.microsoft.com/office/drawing/2014/main" id="{591EC6EB-C46D-FE7E-182E-6E53639ED827}"/>
              </a:ext>
            </a:extLst>
          </p:cNvPr>
          <p:cNvPicPr>
            <a:picLocks noChangeAspect="1"/>
          </p:cNvPicPr>
          <p:nvPr/>
        </p:nvPicPr>
        <p:blipFill>
          <a:blip r:embed="rId2"/>
          <a:stretch>
            <a:fillRect/>
          </a:stretch>
        </p:blipFill>
        <p:spPr>
          <a:xfrm>
            <a:off x="0" y="594370"/>
            <a:ext cx="12192000" cy="6115312"/>
          </a:xfrm>
          <a:prstGeom prst="rect">
            <a:avLst/>
          </a:prstGeom>
        </p:spPr>
      </p:pic>
    </p:spTree>
    <p:extLst>
      <p:ext uri="{BB962C8B-B14F-4D97-AF65-F5344CB8AC3E}">
        <p14:creationId xmlns:p14="http://schemas.microsoft.com/office/powerpoint/2010/main" val="1547370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1840C-0533-BD68-DFBF-D5BF78DE38AE}"/>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B92D60A9-5EA1-0908-2D5F-A5918715F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151" y="550462"/>
            <a:ext cx="7945070" cy="6307537"/>
          </a:xfrm>
          <a:prstGeom prst="rect">
            <a:avLst/>
          </a:prstGeom>
        </p:spPr>
      </p:pic>
      <p:pic>
        <p:nvPicPr>
          <p:cNvPr id="6" name="図 5">
            <a:extLst>
              <a:ext uri="{FF2B5EF4-FFF2-40B4-BE49-F238E27FC236}">
                <a16:creationId xmlns:a16="http://schemas.microsoft.com/office/drawing/2014/main" id="{D9BABA1C-04D7-2F84-FE03-E38494B7D07B}"/>
              </a:ext>
            </a:extLst>
          </p:cNvPr>
          <p:cNvPicPr>
            <a:picLocks noChangeAspect="1"/>
          </p:cNvPicPr>
          <p:nvPr/>
        </p:nvPicPr>
        <p:blipFill>
          <a:blip r:embed="rId3"/>
          <a:stretch>
            <a:fillRect/>
          </a:stretch>
        </p:blipFill>
        <p:spPr>
          <a:xfrm>
            <a:off x="10586907" y="5252907"/>
            <a:ext cx="1605094" cy="1605094"/>
          </a:xfrm>
          <a:prstGeom prst="rect">
            <a:avLst/>
          </a:prstGeom>
        </p:spPr>
      </p:pic>
      <p:sp>
        <p:nvSpPr>
          <p:cNvPr id="12" name="テキスト ボックス 11">
            <a:extLst>
              <a:ext uri="{FF2B5EF4-FFF2-40B4-BE49-F238E27FC236}">
                <a16:creationId xmlns:a16="http://schemas.microsoft.com/office/drawing/2014/main" id="{E1CE96B9-A233-8DEA-8451-EBA6557C6EC6}"/>
              </a:ext>
            </a:extLst>
          </p:cNvPr>
          <p:cNvSpPr txBox="1"/>
          <p:nvPr/>
        </p:nvSpPr>
        <p:spPr>
          <a:xfrm rot="16200000">
            <a:off x="9884328" y="3162542"/>
            <a:ext cx="4066564" cy="369332"/>
          </a:xfrm>
          <a:prstGeom prst="rect">
            <a:avLst/>
          </a:prstGeom>
          <a:noFill/>
        </p:spPr>
        <p:txBody>
          <a:bodyPr wrap="square">
            <a:spAutoFit/>
          </a:bodyPr>
          <a:lstStyle/>
          <a:p>
            <a:r>
              <a:rPr lang="tr-TR" altLang="ja-JP"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https://arxiv.org/pdf/2409.08022</a:t>
            </a:r>
            <a:endParaRPr lang="ja-JP" altLang="en-US" dirty="0">
              <a:solidFill>
                <a:srgbClr val="C00000"/>
              </a:solidFill>
              <a:latin typeface="ADLaM Display" panose="02010000000000000000" pitchFamily="2" charset="0"/>
              <a:cs typeface="ADLaM Display" panose="02010000000000000000" pitchFamily="2" charset="0"/>
            </a:endParaRPr>
          </a:p>
        </p:txBody>
      </p:sp>
      <p:sp>
        <p:nvSpPr>
          <p:cNvPr id="2" name="正方形/長方形 1">
            <a:extLst>
              <a:ext uri="{FF2B5EF4-FFF2-40B4-BE49-F238E27FC236}">
                <a16:creationId xmlns:a16="http://schemas.microsoft.com/office/drawing/2014/main" id="{0B661107-3B4E-D441-E4B4-5FCBBD5FCC2D}"/>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800" dirty="0">
                <a:latin typeface="Berlin Sans FB Demi" panose="020E0802020502020306" pitchFamily="34" charset="0"/>
                <a:ea typeface="BIZ UDPゴシック" panose="020B0400000000000000" pitchFamily="50" charset="-128"/>
                <a:cs typeface="Shrikhand" panose="02000000000000000000" pitchFamily="2" charset="0"/>
              </a:rPr>
              <a:t>DeepMind</a:t>
            </a:r>
            <a:r>
              <a:rPr kumimoji="1" lang="ja-JP" altLang="en-US" sz="2800" dirty="0">
                <a:latin typeface="Berlin Sans FB Demi" panose="020E0802020502020306" pitchFamily="34" charset="0"/>
                <a:ea typeface="BIZ UDPゴシック" panose="020B0400000000000000" pitchFamily="50" charset="-128"/>
                <a:cs typeface="Shrikhand" panose="02000000000000000000" pitchFamily="2" charset="0"/>
              </a:rPr>
              <a:t>の</a:t>
            </a:r>
            <a:r>
              <a:rPr kumimoji="1" lang="en-US" altLang="ja-JP" sz="2800" dirty="0" err="1">
                <a:latin typeface="Berlin Sans FB Demi" panose="020E0802020502020306" pitchFamily="34" charset="0"/>
                <a:ea typeface="BIZ UDPゴシック" panose="020B0400000000000000" pitchFamily="50" charset="-128"/>
                <a:cs typeface="Shrikhand" panose="02000000000000000000" pitchFamily="2" charset="0"/>
              </a:rPr>
              <a:t>AlphaProteo</a:t>
            </a:r>
            <a:r>
              <a:rPr kumimoji="1" lang="ja-JP" altLang="en-US" sz="2800" dirty="0">
                <a:latin typeface="Berlin Sans FB Demi" panose="020E0802020502020306" pitchFamily="34" charset="0"/>
                <a:ea typeface="BIZ UDPゴシック" panose="020B0400000000000000" pitchFamily="50" charset="-128"/>
                <a:cs typeface="Shrikhand" panose="02000000000000000000" pitchFamily="2" charset="0"/>
              </a:rPr>
              <a:t>論文</a:t>
            </a:r>
          </a:p>
        </p:txBody>
      </p:sp>
    </p:spTree>
    <p:extLst>
      <p:ext uri="{BB962C8B-B14F-4D97-AF65-F5344CB8AC3E}">
        <p14:creationId xmlns:p14="http://schemas.microsoft.com/office/powerpoint/2010/main" val="3807019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B5C7489-EB2D-A8BD-3B36-082D397643CA}"/>
              </a:ext>
            </a:extLst>
          </p:cNvPr>
          <p:cNvPicPr>
            <a:picLocks noChangeAspect="1"/>
          </p:cNvPicPr>
          <p:nvPr/>
        </p:nvPicPr>
        <p:blipFill>
          <a:blip r:embed="rId3"/>
          <a:stretch>
            <a:fillRect/>
          </a:stretch>
        </p:blipFill>
        <p:spPr>
          <a:xfrm>
            <a:off x="0" y="1387364"/>
            <a:ext cx="12192000" cy="4083272"/>
          </a:xfrm>
          <a:prstGeom prst="rect">
            <a:avLst/>
          </a:prstGeom>
        </p:spPr>
      </p:pic>
      <p:pic>
        <p:nvPicPr>
          <p:cNvPr id="6" name="図 5">
            <a:extLst>
              <a:ext uri="{FF2B5EF4-FFF2-40B4-BE49-F238E27FC236}">
                <a16:creationId xmlns:a16="http://schemas.microsoft.com/office/drawing/2014/main" id="{1CBB97C1-AD3C-32E0-1835-C98B311F4CA1}"/>
              </a:ext>
            </a:extLst>
          </p:cNvPr>
          <p:cNvPicPr>
            <a:picLocks noChangeAspect="1"/>
          </p:cNvPicPr>
          <p:nvPr/>
        </p:nvPicPr>
        <p:blipFill>
          <a:blip r:embed="rId4"/>
          <a:stretch>
            <a:fillRect/>
          </a:stretch>
        </p:blipFill>
        <p:spPr>
          <a:xfrm>
            <a:off x="0" y="5587930"/>
            <a:ext cx="1270063" cy="1270063"/>
          </a:xfrm>
          <a:prstGeom prst="rect">
            <a:avLst/>
          </a:prstGeom>
        </p:spPr>
      </p:pic>
      <p:sp>
        <p:nvSpPr>
          <p:cNvPr id="2" name="正方形/長方形 1">
            <a:extLst>
              <a:ext uri="{FF2B5EF4-FFF2-40B4-BE49-F238E27FC236}">
                <a16:creationId xmlns:a16="http://schemas.microsoft.com/office/drawing/2014/main" id="{7EC2CF7C-145F-F130-0384-AE59C2F5B4D9}"/>
              </a:ext>
            </a:extLst>
          </p:cNvPr>
          <p:cNvSpPr/>
          <p:nvPr/>
        </p:nvSpPr>
        <p:spPr>
          <a:xfrm>
            <a:off x="-1" y="1"/>
            <a:ext cx="12191999" cy="476250"/>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2400" dirty="0">
                <a:latin typeface="BIZ UDPゴシック" panose="020B0400000000000000" pitchFamily="50" charset="-128"/>
                <a:ea typeface="BIZ UDPゴシック" panose="020B0400000000000000" pitchFamily="50" charset="-128"/>
                <a:cs typeface="Shrikhand" panose="02000000000000000000" pitchFamily="2" charset="0"/>
              </a:rPr>
              <a:t>タンパク質設計から</a:t>
            </a:r>
            <a:r>
              <a:rPr kumimoji="1" lang="en-US" altLang="ja-JP" sz="2400" dirty="0">
                <a:latin typeface="BIZ UDPゴシック" panose="020B0400000000000000" pitchFamily="50" charset="-128"/>
                <a:ea typeface="BIZ UDPゴシック" panose="020B0400000000000000" pitchFamily="50" charset="-128"/>
                <a:cs typeface="Shrikhand" panose="02000000000000000000" pitchFamily="2" charset="0"/>
              </a:rPr>
              <a:t>DNA</a:t>
            </a:r>
            <a:r>
              <a:rPr kumimoji="1" lang="ja-JP" altLang="en-US" sz="2400" dirty="0">
                <a:latin typeface="BIZ UDPゴシック" panose="020B0400000000000000" pitchFamily="50" charset="-128"/>
                <a:ea typeface="BIZ UDPゴシック" panose="020B0400000000000000" pitchFamily="50" charset="-128"/>
                <a:cs typeface="Shrikhand" panose="02000000000000000000" pitchFamily="2" charset="0"/>
              </a:rPr>
              <a:t>製造</a:t>
            </a:r>
          </a:p>
        </p:txBody>
      </p:sp>
    </p:spTree>
    <p:extLst>
      <p:ext uri="{BB962C8B-B14F-4D97-AF65-F5344CB8AC3E}">
        <p14:creationId xmlns:p14="http://schemas.microsoft.com/office/powerpoint/2010/main" val="1253350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1840C-0533-BD68-DFBF-D5BF78DE38AE}"/>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9289DE69-F95E-EA5F-C2A7-BC2F95D50339}"/>
              </a:ext>
            </a:extLst>
          </p:cNvPr>
          <p:cNvPicPr>
            <a:picLocks noChangeAspect="1"/>
          </p:cNvPicPr>
          <p:nvPr/>
        </p:nvPicPr>
        <p:blipFill>
          <a:blip r:embed="rId2"/>
          <a:stretch>
            <a:fillRect/>
          </a:stretch>
        </p:blipFill>
        <p:spPr>
          <a:xfrm>
            <a:off x="2918101" y="507563"/>
            <a:ext cx="6355797" cy="6350437"/>
          </a:xfrm>
          <a:prstGeom prst="rect">
            <a:avLst/>
          </a:prstGeom>
        </p:spPr>
      </p:pic>
      <p:sp>
        <p:nvSpPr>
          <p:cNvPr id="2" name="正方形/長方形 1">
            <a:extLst>
              <a:ext uri="{FF2B5EF4-FFF2-40B4-BE49-F238E27FC236}">
                <a16:creationId xmlns:a16="http://schemas.microsoft.com/office/drawing/2014/main" id="{0B661107-3B4E-D441-E4B4-5FCBBD5FCC2D}"/>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err="1">
                <a:latin typeface="Berlin Sans FB Demi" panose="020E0802020502020306" pitchFamily="34" charset="0"/>
                <a:ea typeface="BIZ UDPゴシック" panose="020B0400000000000000" pitchFamily="50" charset="-128"/>
                <a:cs typeface="Shrikhand" panose="02000000000000000000" pitchFamily="2" charset="0"/>
              </a:rPr>
              <a:t>bio</a:t>
            </a:r>
            <a:r>
              <a:rPr kumimoji="1" lang="en-US" altLang="ja-JP" sz="3200" dirty="0" err="1">
                <a:solidFill>
                  <a:srgbClr val="FF0000"/>
                </a:solidFill>
                <a:latin typeface="Berlin Sans FB Demi" panose="020E0802020502020306" pitchFamily="34" charset="0"/>
                <a:ea typeface="BIZ UDPゴシック" panose="020B0400000000000000" pitchFamily="50" charset="-128"/>
                <a:cs typeface="Shrikhand" panose="02000000000000000000" pitchFamily="2" charset="0"/>
              </a:rPr>
              <a:t>R</a:t>
            </a:r>
            <a:r>
              <a:rPr kumimoji="1" lang="en-US" altLang="ja-JP" sz="3200" dirty="0" err="1">
                <a:latin typeface="Berlin Sans FB Demi" panose="020E0802020502020306" pitchFamily="34" charset="0"/>
                <a:ea typeface="BIZ UDPゴシック" panose="020B0400000000000000" pitchFamily="50" charset="-128"/>
                <a:cs typeface="Shrikhand" panose="02000000000000000000" pitchFamily="2" charset="0"/>
              </a:rPr>
              <a:t>xiv</a:t>
            </a:r>
            <a:endParaRPr kumimoji="1" lang="ja-JP" altLang="en-US" sz="3200" dirty="0">
              <a:latin typeface="Berlin Sans FB Demi" panose="020E0802020502020306" pitchFamily="34" charset="0"/>
              <a:ea typeface="BIZ UDPゴシック" panose="020B0400000000000000" pitchFamily="50" charset="-128"/>
              <a:cs typeface="Shrikhand" panose="02000000000000000000" pitchFamily="2" charset="0"/>
            </a:endParaRPr>
          </a:p>
        </p:txBody>
      </p:sp>
      <p:sp>
        <p:nvSpPr>
          <p:cNvPr id="7" name="テキスト ボックス 6">
            <a:extLst>
              <a:ext uri="{FF2B5EF4-FFF2-40B4-BE49-F238E27FC236}">
                <a16:creationId xmlns:a16="http://schemas.microsoft.com/office/drawing/2014/main" id="{5B9B6516-63EA-9FF1-F534-5EEE57A5BCAF}"/>
              </a:ext>
            </a:extLst>
          </p:cNvPr>
          <p:cNvSpPr txBox="1"/>
          <p:nvPr/>
        </p:nvSpPr>
        <p:spPr>
          <a:xfrm>
            <a:off x="8801101" y="71314"/>
            <a:ext cx="3390899" cy="369332"/>
          </a:xfrm>
          <a:prstGeom prst="rect">
            <a:avLst/>
          </a:prstGeom>
          <a:noFill/>
        </p:spPr>
        <p:txBody>
          <a:bodyPr wrap="square">
            <a:spAutoFit/>
          </a:bodyPr>
          <a:lstStyle/>
          <a:p>
            <a:r>
              <a:rPr lang="en-US" altLang="ja-JP" b="1" dirty="0">
                <a:solidFill>
                  <a:schemeClr val="bg1"/>
                </a:solidFill>
                <a:latin typeface="Meiryo UI" panose="020B0604030504040204" pitchFamily="50" charset="-128"/>
                <a:ea typeface="Meiryo UI" panose="020B0604030504040204" pitchFamily="50" charset="-128"/>
              </a:rPr>
              <a:t>https://www.biorxiv.org/</a:t>
            </a:r>
            <a:endParaRPr lang="ja-JP" altLang="en-US" b="1" dirty="0">
              <a:solidFill>
                <a:schemeClr val="bg1"/>
              </a:solidFill>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EA431B74-EDD7-932F-0979-07E0722AE827}"/>
              </a:ext>
            </a:extLst>
          </p:cNvPr>
          <p:cNvPicPr>
            <a:picLocks noChangeAspect="1"/>
          </p:cNvPicPr>
          <p:nvPr/>
        </p:nvPicPr>
        <p:blipFill>
          <a:blip r:embed="rId3"/>
          <a:stretch>
            <a:fillRect/>
          </a:stretch>
        </p:blipFill>
        <p:spPr>
          <a:xfrm>
            <a:off x="10588804" y="5254806"/>
            <a:ext cx="1603194" cy="1603194"/>
          </a:xfrm>
          <a:prstGeom prst="rect">
            <a:avLst/>
          </a:prstGeom>
        </p:spPr>
      </p:pic>
    </p:spTree>
    <p:extLst>
      <p:ext uri="{BB962C8B-B14F-4D97-AF65-F5344CB8AC3E}">
        <p14:creationId xmlns:p14="http://schemas.microsoft.com/office/powerpoint/2010/main" val="269403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2E61A-2442-E404-4AE6-02BBBA5E5845}"/>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45990834-494C-F262-122F-6293FB498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06" y="0"/>
            <a:ext cx="10263187" cy="6858000"/>
          </a:xfrm>
          <a:prstGeom prst="rect">
            <a:avLst/>
          </a:prstGeom>
        </p:spPr>
      </p:pic>
    </p:spTree>
    <p:extLst>
      <p:ext uri="{BB962C8B-B14F-4D97-AF65-F5344CB8AC3E}">
        <p14:creationId xmlns:p14="http://schemas.microsoft.com/office/powerpoint/2010/main" val="786209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E5165-4BB2-FAF4-0402-6020F2564EF9}"/>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F0B2974E-52D7-BE2A-AAE7-7D342B938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4467" y="513387"/>
            <a:ext cx="7943062" cy="6344613"/>
          </a:xfrm>
          <a:prstGeom prst="rect">
            <a:avLst/>
          </a:prstGeom>
        </p:spPr>
      </p:pic>
      <p:pic>
        <p:nvPicPr>
          <p:cNvPr id="7" name="図 6">
            <a:extLst>
              <a:ext uri="{FF2B5EF4-FFF2-40B4-BE49-F238E27FC236}">
                <a16:creationId xmlns:a16="http://schemas.microsoft.com/office/drawing/2014/main" id="{4A9EB9F1-D7C9-49B0-9762-16E4AEFE2632}"/>
              </a:ext>
            </a:extLst>
          </p:cNvPr>
          <p:cNvPicPr>
            <a:picLocks noChangeAspect="1"/>
          </p:cNvPicPr>
          <p:nvPr/>
        </p:nvPicPr>
        <p:blipFill>
          <a:blip r:embed="rId3"/>
          <a:stretch>
            <a:fillRect/>
          </a:stretch>
        </p:blipFill>
        <p:spPr>
          <a:xfrm>
            <a:off x="9958039" y="4624039"/>
            <a:ext cx="2233961" cy="2233961"/>
          </a:xfrm>
          <a:prstGeom prst="rect">
            <a:avLst/>
          </a:prstGeom>
        </p:spPr>
      </p:pic>
      <p:sp>
        <p:nvSpPr>
          <p:cNvPr id="2" name="正方形/長方形 1">
            <a:extLst>
              <a:ext uri="{FF2B5EF4-FFF2-40B4-BE49-F238E27FC236}">
                <a16:creationId xmlns:a16="http://schemas.microsoft.com/office/drawing/2014/main" id="{B2129ACD-E04F-40CF-F4AF-A0B393942D1A}"/>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800" dirty="0">
                <a:latin typeface="Berlin Sans FB Demi" panose="020E0802020502020306" pitchFamily="34" charset="0"/>
                <a:ea typeface="BIZ UDPゴシック" panose="020B0400000000000000" pitchFamily="50" charset="-128"/>
                <a:cs typeface="Shrikhand" panose="02000000000000000000" pitchFamily="2" charset="0"/>
              </a:rPr>
              <a:t>AI</a:t>
            </a:r>
            <a:r>
              <a:rPr lang="ja-JP" altLang="en-US" sz="2800" dirty="0">
                <a:latin typeface="Berlin Sans FB Demi" panose="020E0802020502020306" pitchFamily="34" charset="0"/>
                <a:ea typeface="BIZ UDPゴシック" panose="020B0400000000000000" pitchFamily="50" charset="-128"/>
                <a:cs typeface="Shrikhand" panose="02000000000000000000" pitchFamily="2" charset="0"/>
              </a:rPr>
              <a:t> </a:t>
            </a:r>
            <a:r>
              <a:rPr lang="en-US" altLang="ja-JP" sz="2800" dirty="0" err="1">
                <a:latin typeface="Berlin Sans FB Demi" panose="020E0802020502020306" pitchFamily="34" charset="0"/>
                <a:ea typeface="BIZ UDPゴシック" panose="020B0400000000000000" pitchFamily="50" charset="-128"/>
                <a:cs typeface="Shrikhand" panose="02000000000000000000" pitchFamily="2" charset="0"/>
              </a:rPr>
              <a:t>Rogue@</a:t>
            </a:r>
            <a:r>
              <a:rPr kumimoji="1" lang="en-US" altLang="ja-JP" sz="2800" dirty="0" err="1">
                <a:latin typeface="Berlin Sans FB Demi" panose="020E0802020502020306" pitchFamily="34" charset="0"/>
                <a:ea typeface="BIZ UDPゴシック" panose="020B0400000000000000" pitchFamily="50" charset="-128"/>
                <a:cs typeface="Shrikhand" panose="02000000000000000000" pitchFamily="2" charset="0"/>
              </a:rPr>
              <a:t>Youtube</a:t>
            </a:r>
            <a:endParaRPr kumimoji="1" lang="en-US" altLang="ja-JP" sz="2800" dirty="0">
              <a:latin typeface="Berlin Sans FB Demi" panose="020E0802020502020306" pitchFamily="34" charset="0"/>
              <a:ea typeface="BIZ UDPゴシック" panose="020B0400000000000000" pitchFamily="50" charset="-128"/>
              <a:cs typeface="Shrikhand" panose="02000000000000000000" pitchFamily="2" charset="0"/>
            </a:endParaRPr>
          </a:p>
          <a:p>
            <a:pPr algn="ctr"/>
            <a:endParaRPr kumimoji="1" lang="ja-JP" altLang="en-US" sz="2800" dirty="0">
              <a:latin typeface="Berlin Sans FB Demi" panose="020E0802020502020306" pitchFamily="34" charset="0"/>
              <a:ea typeface="BIZ UDPゴシック" panose="020B0400000000000000" pitchFamily="50" charset="-128"/>
              <a:cs typeface="Shrikhand" panose="02000000000000000000" pitchFamily="2" charset="0"/>
            </a:endParaRPr>
          </a:p>
        </p:txBody>
      </p:sp>
    </p:spTree>
    <p:extLst>
      <p:ext uri="{BB962C8B-B14F-4D97-AF65-F5344CB8AC3E}">
        <p14:creationId xmlns:p14="http://schemas.microsoft.com/office/powerpoint/2010/main" val="3442168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68D86F2-D780-2DA9-1F69-9A13FDD0C9D4}"/>
              </a:ext>
            </a:extLst>
          </p:cNvPr>
          <p:cNvSpPr/>
          <p:nvPr/>
        </p:nvSpPr>
        <p:spPr>
          <a:xfrm>
            <a:off x="0" y="0"/>
            <a:ext cx="12192000" cy="685800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CC26300-F1E8-232C-089B-97F19AE7A377}"/>
              </a:ext>
            </a:extLst>
          </p:cNvPr>
          <p:cNvSpPr txBox="1"/>
          <p:nvPr/>
        </p:nvSpPr>
        <p:spPr>
          <a:xfrm>
            <a:off x="0" y="2151727"/>
            <a:ext cx="12192000" cy="2062103"/>
          </a:xfrm>
          <a:prstGeom prst="rect">
            <a:avLst/>
          </a:prstGeom>
          <a:noFill/>
        </p:spPr>
        <p:txBody>
          <a:bodyPr wrap="square" rtlCol="0">
            <a:spAutoFit/>
          </a:bodyPr>
          <a:lstStyle/>
          <a:p>
            <a:pPr algn="ctr"/>
            <a:r>
              <a:rPr lang="ja-JP" altLang="en-US" sz="4800" b="1" dirty="0">
                <a:solidFill>
                  <a:schemeClr val="bg1"/>
                </a:solidFill>
                <a:latin typeface="Arial Rounded MT Bold" panose="020F0704030504030204" pitchFamily="34" charset="0"/>
                <a:ea typeface="BIZ UDPゴシック" panose="020B0400000000000000" pitchFamily="50" charset="-128"/>
              </a:rPr>
              <a:t>ちょっとだけ</a:t>
            </a:r>
            <a:endParaRPr lang="en-US" altLang="ja-JP" sz="4800" b="1" dirty="0">
              <a:solidFill>
                <a:schemeClr val="bg1"/>
              </a:solidFill>
              <a:latin typeface="Arial Rounded MT Bold" panose="020F0704030504030204" pitchFamily="34" charset="0"/>
              <a:ea typeface="BIZ UDPゴシック" panose="020B0400000000000000" pitchFamily="50" charset="-128"/>
            </a:endParaRPr>
          </a:p>
          <a:p>
            <a:pPr algn="ctr"/>
            <a:r>
              <a:rPr lang="ja-JP" altLang="en-US" sz="8000" b="1" dirty="0">
                <a:solidFill>
                  <a:schemeClr val="bg1"/>
                </a:solidFill>
                <a:latin typeface="Arial Rounded MT Bold" panose="020F0704030504030204" pitchFamily="34" charset="0"/>
                <a:ea typeface="BIZ UDPゴシック" panose="020B0400000000000000" pitchFamily="50" charset="-128"/>
              </a:rPr>
              <a:t>人工知能界隈の</a:t>
            </a:r>
            <a:r>
              <a:rPr lang="en-US" altLang="ja-JP" sz="8000" b="1" dirty="0">
                <a:solidFill>
                  <a:schemeClr val="bg1"/>
                </a:solidFill>
                <a:latin typeface="Arial Rounded MT Bold" panose="020F0704030504030204" pitchFamily="34" charset="0"/>
                <a:ea typeface="BIZ UDPゴシック" panose="020B0400000000000000" pitchFamily="50" charset="-128"/>
              </a:rPr>
              <a:t>Topic</a:t>
            </a:r>
            <a:endParaRPr kumimoji="1" lang="ja-JP" altLang="en-US" sz="8000" b="1" dirty="0">
              <a:solidFill>
                <a:schemeClr val="bg1"/>
              </a:solidFill>
              <a:latin typeface="Arial Rounded MT Bold" panose="020F0704030504030204" pitchFamily="34" charset="0"/>
              <a:ea typeface="BIZ UDPゴシック" panose="020B0400000000000000" pitchFamily="50" charset="-128"/>
            </a:endParaRPr>
          </a:p>
        </p:txBody>
      </p:sp>
    </p:spTree>
    <p:extLst>
      <p:ext uri="{BB962C8B-B14F-4D97-AF65-F5344CB8AC3E}">
        <p14:creationId xmlns:p14="http://schemas.microsoft.com/office/powerpoint/2010/main" val="562920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68D86F2-D780-2DA9-1F69-9A13FDD0C9D4}"/>
              </a:ext>
            </a:extLst>
          </p:cNvPr>
          <p:cNvSpPr/>
          <p:nvPr/>
        </p:nvSpPr>
        <p:spPr>
          <a:xfrm>
            <a:off x="0" y="0"/>
            <a:ext cx="12192000" cy="685800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CC26300-F1E8-232C-089B-97F19AE7A377}"/>
              </a:ext>
            </a:extLst>
          </p:cNvPr>
          <p:cNvSpPr txBox="1"/>
          <p:nvPr/>
        </p:nvSpPr>
        <p:spPr>
          <a:xfrm>
            <a:off x="0" y="1782395"/>
            <a:ext cx="12192000" cy="3293209"/>
          </a:xfrm>
          <a:prstGeom prst="rect">
            <a:avLst/>
          </a:prstGeom>
          <a:noFill/>
        </p:spPr>
        <p:txBody>
          <a:bodyPr wrap="square" rtlCol="0">
            <a:spAutoFit/>
          </a:bodyPr>
          <a:lstStyle/>
          <a:p>
            <a:pPr algn="ctr"/>
            <a:r>
              <a:rPr kumimoji="1" lang="en-US" altLang="ja-JP" sz="8000" b="1" dirty="0">
                <a:solidFill>
                  <a:schemeClr val="bg1"/>
                </a:solidFill>
                <a:latin typeface="Arial Rounded MT Bold" panose="020F0704030504030204" pitchFamily="34" charset="0"/>
                <a:ea typeface="BIZ UDPゴシック" panose="020B0400000000000000" pitchFamily="50" charset="-128"/>
              </a:rPr>
              <a:t>Mac Book Pro</a:t>
            </a:r>
          </a:p>
          <a:p>
            <a:pPr algn="ctr"/>
            <a:r>
              <a:rPr lang="ja-JP" altLang="en-US" sz="7200" b="1" dirty="0">
                <a:solidFill>
                  <a:schemeClr val="bg1"/>
                </a:solidFill>
                <a:latin typeface="Arial Rounded MT Bold" panose="020F0704030504030204" pitchFamily="34" charset="0"/>
                <a:ea typeface="BIZ UDPゴシック" panose="020B0400000000000000" pitchFamily="50" charset="-128"/>
              </a:rPr>
              <a:t>ユニファイドメモリ</a:t>
            </a:r>
            <a:r>
              <a:rPr lang="en-US" altLang="ja-JP" sz="8000" b="1" dirty="0">
                <a:solidFill>
                  <a:schemeClr val="bg1"/>
                </a:solidFill>
                <a:latin typeface="Arial Rounded MT Bold" panose="020F0704030504030204" pitchFamily="34" charset="0"/>
                <a:ea typeface="BIZ UDPゴシック" panose="020B0400000000000000" pitchFamily="50" charset="-128"/>
              </a:rPr>
              <a:t>128G</a:t>
            </a:r>
          </a:p>
          <a:p>
            <a:pPr algn="ctr"/>
            <a:r>
              <a:rPr kumimoji="1" lang="ja-JP" altLang="en-US" sz="4800" b="1" dirty="0">
                <a:solidFill>
                  <a:schemeClr val="bg1"/>
                </a:solidFill>
                <a:latin typeface="Arial Rounded MT Bold" panose="020F0704030504030204" pitchFamily="34" charset="0"/>
                <a:ea typeface="BIZ UDPゴシック" panose="020B0400000000000000" pitchFamily="50" charset="-128"/>
              </a:rPr>
              <a:t>クラウドでもなく、エッジでもなくローカルで</a:t>
            </a:r>
          </a:p>
        </p:txBody>
      </p:sp>
    </p:spTree>
    <p:extLst>
      <p:ext uri="{BB962C8B-B14F-4D97-AF65-F5344CB8AC3E}">
        <p14:creationId xmlns:p14="http://schemas.microsoft.com/office/powerpoint/2010/main" val="676547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1A8F900-2607-0B30-AC4E-274C0E9F3830}"/>
              </a:ext>
            </a:extLst>
          </p:cNvPr>
          <p:cNvPicPr>
            <a:picLocks noChangeAspect="1"/>
          </p:cNvPicPr>
          <p:nvPr/>
        </p:nvPicPr>
        <p:blipFill>
          <a:blip r:embed="rId2"/>
          <a:stretch>
            <a:fillRect/>
          </a:stretch>
        </p:blipFill>
        <p:spPr>
          <a:xfrm>
            <a:off x="5273182" y="739840"/>
            <a:ext cx="6880061" cy="2689160"/>
          </a:xfrm>
          <a:prstGeom prst="rect">
            <a:avLst/>
          </a:prstGeom>
        </p:spPr>
      </p:pic>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生成</a:t>
            </a:r>
            <a:r>
              <a:rPr lang="en-US" altLang="ja-JP" sz="2400" dirty="0">
                <a:solidFill>
                  <a:schemeClr val="bg1"/>
                </a:solidFill>
                <a:latin typeface="BIZ UDPゴシック" panose="020B0400000000000000" pitchFamily="50" charset="-128"/>
                <a:ea typeface="BIZ UDPゴシック" panose="020B0400000000000000" pitchFamily="50" charset="-128"/>
              </a:rPr>
              <a:t>AI</a:t>
            </a:r>
            <a:r>
              <a:rPr lang="ja-JP" altLang="en-US" sz="2400" dirty="0">
                <a:solidFill>
                  <a:schemeClr val="bg1"/>
                </a:solidFill>
                <a:latin typeface="BIZ UDPゴシック" panose="020B0400000000000000" pitchFamily="50" charset="-128"/>
                <a:ea typeface="BIZ UDPゴシック" panose="020B0400000000000000" pitchFamily="50" charset="-128"/>
              </a:rPr>
              <a:t>を自家運用している人達が買っている</a:t>
            </a:r>
            <a:r>
              <a:rPr lang="en-US" altLang="ja-JP" sz="2400" dirty="0">
                <a:solidFill>
                  <a:schemeClr val="bg1"/>
                </a:solidFill>
                <a:latin typeface="BIZ UDPゴシック" panose="020B0400000000000000" pitchFamily="50" charset="-128"/>
                <a:ea typeface="BIZ UDPゴシック" panose="020B0400000000000000" pitchFamily="50" charset="-128"/>
              </a:rPr>
              <a:t>Mac Book M4 Pro</a:t>
            </a:r>
            <a:r>
              <a:rPr lang="ja-JP" altLang="en-US" sz="2400" dirty="0">
                <a:solidFill>
                  <a:schemeClr val="bg1"/>
                </a:solidFill>
                <a:latin typeface="BIZ UDPゴシック" panose="020B0400000000000000" pitchFamily="50" charset="-128"/>
                <a:ea typeface="BIZ UDPゴシック" panose="020B0400000000000000" pitchFamily="50" charset="-128"/>
              </a:rPr>
              <a:t>／</a:t>
            </a:r>
            <a:r>
              <a:rPr lang="en-US" altLang="ja-JP" sz="2400" dirty="0">
                <a:solidFill>
                  <a:schemeClr val="bg1"/>
                </a:solidFill>
                <a:latin typeface="BIZ UDPゴシック" panose="020B0400000000000000" pitchFamily="50" charset="-128"/>
                <a:ea typeface="BIZ UDPゴシック" panose="020B0400000000000000" pitchFamily="50" charset="-128"/>
              </a:rPr>
              <a:t>Ultra</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1E814C8B-2E66-342E-BA20-015379CFE351}"/>
              </a:ext>
            </a:extLst>
          </p:cNvPr>
          <p:cNvPicPr>
            <a:picLocks noChangeAspect="1"/>
          </p:cNvPicPr>
          <p:nvPr/>
        </p:nvPicPr>
        <p:blipFill>
          <a:blip r:embed="rId3"/>
          <a:stretch>
            <a:fillRect/>
          </a:stretch>
        </p:blipFill>
        <p:spPr>
          <a:xfrm>
            <a:off x="0" y="488437"/>
            <a:ext cx="6389426" cy="6300787"/>
          </a:xfrm>
          <a:prstGeom prst="rect">
            <a:avLst/>
          </a:prstGeom>
        </p:spPr>
      </p:pic>
      <p:sp>
        <p:nvSpPr>
          <p:cNvPr id="7" name="正方形/長方形 6">
            <a:extLst>
              <a:ext uri="{FF2B5EF4-FFF2-40B4-BE49-F238E27FC236}">
                <a16:creationId xmlns:a16="http://schemas.microsoft.com/office/drawing/2014/main" id="{DBEDB24A-EECB-76FF-36C1-32D29DDAF54A}"/>
              </a:ext>
            </a:extLst>
          </p:cNvPr>
          <p:cNvSpPr/>
          <p:nvPr/>
        </p:nvSpPr>
        <p:spPr>
          <a:xfrm>
            <a:off x="8458201" y="3118747"/>
            <a:ext cx="2069306" cy="25691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74" name="Picture 2">
            <a:extLst>
              <a:ext uri="{FF2B5EF4-FFF2-40B4-BE49-F238E27FC236}">
                <a16:creationId xmlns:a16="http://schemas.microsoft.com/office/drawing/2014/main" id="{3995AB54-507D-6E3C-3549-A9A3733B3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474" y="4163180"/>
            <a:ext cx="11883052" cy="268916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18162972-1D43-B844-BE7A-FB2FF4CAC715}"/>
              </a:ext>
            </a:extLst>
          </p:cNvPr>
          <p:cNvSpPr txBox="1"/>
          <p:nvPr/>
        </p:nvSpPr>
        <p:spPr>
          <a:xfrm>
            <a:off x="892197" y="3807676"/>
            <a:ext cx="10407606" cy="584775"/>
          </a:xfrm>
          <a:prstGeom prst="rect">
            <a:avLst/>
          </a:prstGeom>
          <a:noFill/>
        </p:spPr>
        <p:txBody>
          <a:bodyPr wrap="square" rtlCol="0">
            <a:spAutoFit/>
          </a:bodyPr>
          <a:lstStyle/>
          <a:p>
            <a:r>
              <a:rPr lang="ja-JP" altLang="en-US" sz="3200" b="1" dirty="0">
                <a:latin typeface="BIZ UDPゴシック" panose="020B0400000000000000" pitchFamily="50" charset="-128"/>
                <a:ea typeface="BIZ UDPゴシック" panose="020B0400000000000000" pitchFamily="50" charset="-128"/>
              </a:rPr>
              <a:t>ユニファイドメモリ</a:t>
            </a:r>
            <a:r>
              <a:rPr lang="en-US" altLang="ja-JP" sz="3200" b="1" dirty="0">
                <a:latin typeface="BIZ UDPゴシック" panose="020B0400000000000000" pitchFamily="50" charset="-128"/>
                <a:ea typeface="BIZ UDPゴシック" panose="020B0400000000000000" pitchFamily="50" charset="-128"/>
              </a:rPr>
              <a:t>128G</a:t>
            </a:r>
            <a:r>
              <a:rPr lang="ja-JP" altLang="en-US" sz="3200" b="1" dirty="0">
                <a:latin typeface="BIZ UDPゴシック" panose="020B0400000000000000" pitchFamily="50" charset="-128"/>
                <a:ea typeface="BIZ UDPゴシック" panose="020B0400000000000000" pitchFamily="50" charset="-128"/>
              </a:rPr>
              <a:t>のモデルで生成</a:t>
            </a:r>
            <a:r>
              <a:rPr lang="en-US" altLang="ja-JP" sz="3200" b="1" dirty="0">
                <a:latin typeface="BIZ UDPゴシック" panose="020B0400000000000000" pitchFamily="50" charset="-128"/>
                <a:ea typeface="BIZ UDPゴシック" panose="020B0400000000000000" pitchFamily="50" charset="-128"/>
              </a:rPr>
              <a:t>AI</a:t>
            </a:r>
            <a:r>
              <a:rPr lang="ja-JP" altLang="en-US" sz="3200" b="1" dirty="0">
                <a:latin typeface="BIZ UDPゴシック" panose="020B0400000000000000" pitchFamily="50" charset="-128"/>
                <a:ea typeface="BIZ UDPゴシック" panose="020B0400000000000000" pitchFamily="50" charset="-128"/>
              </a:rPr>
              <a:t>が動く・・・</a:t>
            </a:r>
            <a:endParaRPr kumimoji="1" lang="ja-JP" altLang="en-US" sz="3200" b="1" dirty="0">
              <a:latin typeface="BIZ UDPゴシック" panose="020B0400000000000000" pitchFamily="50" charset="-128"/>
              <a:ea typeface="BIZ UDPゴシック" panose="020B0400000000000000" pitchFamily="50" charset="-128"/>
            </a:endParaRPr>
          </a:p>
        </p:txBody>
      </p:sp>
      <p:sp>
        <p:nvSpPr>
          <p:cNvPr id="2" name="正方形/長方形 1">
            <a:extLst>
              <a:ext uri="{FF2B5EF4-FFF2-40B4-BE49-F238E27FC236}">
                <a16:creationId xmlns:a16="http://schemas.microsoft.com/office/drawing/2014/main" id="{B77AEDAD-E5C3-C2F7-7B5D-5A92E98274DE}"/>
              </a:ext>
            </a:extLst>
          </p:cNvPr>
          <p:cNvSpPr/>
          <p:nvPr/>
        </p:nvSpPr>
        <p:spPr>
          <a:xfrm>
            <a:off x="7505700" y="1713391"/>
            <a:ext cx="4531825" cy="41385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76283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D18F2C48-83F7-3245-C0F3-A273CB9C1069}"/>
              </a:ext>
            </a:extLst>
          </p:cNvPr>
          <p:cNvPicPr>
            <a:picLocks noChangeAspect="1"/>
          </p:cNvPicPr>
          <p:nvPr/>
        </p:nvPicPr>
        <p:blipFill>
          <a:blip r:embed="rId2"/>
          <a:stretch>
            <a:fillRect/>
          </a:stretch>
        </p:blipFill>
        <p:spPr>
          <a:xfrm>
            <a:off x="136128" y="1637518"/>
            <a:ext cx="2995052" cy="3271032"/>
          </a:xfrm>
          <a:prstGeom prst="rect">
            <a:avLst/>
          </a:prstGeom>
        </p:spPr>
      </p:pic>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bg1"/>
                </a:solidFill>
                <a:latin typeface="BIZ UDPゴシック" panose="020B0400000000000000" pitchFamily="50" charset="-128"/>
                <a:ea typeface="BIZ UDPゴシック" panose="020B0400000000000000" pitchFamily="50" charset="-128"/>
              </a:rPr>
              <a:t>Unified Memory</a:t>
            </a:r>
            <a:r>
              <a:rPr lang="ja-JP" altLang="en-US" sz="2400" dirty="0">
                <a:solidFill>
                  <a:schemeClr val="bg1"/>
                </a:solidFill>
                <a:latin typeface="BIZ UDPゴシック" panose="020B0400000000000000" pitchFamily="50" charset="-128"/>
                <a:ea typeface="BIZ UDPゴシック" panose="020B0400000000000000" pitchFamily="50" charset="-128"/>
              </a:rPr>
              <a:t>とは？</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18162972-1D43-B844-BE7A-FB2FF4CAC715}"/>
              </a:ext>
            </a:extLst>
          </p:cNvPr>
          <p:cNvSpPr txBox="1"/>
          <p:nvPr/>
        </p:nvSpPr>
        <p:spPr>
          <a:xfrm>
            <a:off x="3239911" y="1048082"/>
            <a:ext cx="8761589" cy="584775"/>
          </a:xfrm>
          <a:prstGeom prst="rect">
            <a:avLst/>
          </a:prstGeom>
          <a:noFill/>
        </p:spPr>
        <p:txBody>
          <a:bodyPr wrap="square" rtlCol="0">
            <a:spAutoFit/>
          </a:bodyPr>
          <a:lstStyle/>
          <a:p>
            <a:pPr algn="ctr"/>
            <a:r>
              <a:rPr kumimoji="1" lang="en-US" altLang="ja-JP" sz="3200" b="1" dirty="0">
                <a:latin typeface="BIZ UDPゴシック" panose="020B0400000000000000" pitchFamily="50" charset="-128"/>
                <a:ea typeface="BIZ UDPゴシック" panose="020B0400000000000000" pitchFamily="50" charset="-128"/>
              </a:rPr>
              <a:t>CPU</a:t>
            </a:r>
            <a:r>
              <a:rPr kumimoji="1" lang="ja-JP" altLang="en-US" sz="3200" b="1" dirty="0">
                <a:latin typeface="BIZ UDPゴシック" panose="020B0400000000000000" pitchFamily="50" charset="-128"/>
                <a:ea typeface="BIZ UDPゴシック" panose="020B0400000000000000" pitchFamily="50" charset="-128"/>
              </a:rPr>
              <a:t>のメモリと</a:t>
            </a:r>
            <a:r>
              <a:rPr kumimoji="1" lang="en-US" altLang="ja-JP" sz="3200" b="1" dirty="0">
                <a:latin typeface="BIZ UDPゴシック" panose="020B0400000000000000" pitchFamily="50" charset="-128"/>
                <a:ea typeface="BIZ UDPゴシック" panose="020B0400000000000000" pitchFamily="50" charset="-128"/>
              </a:rPr>
              <a:t>GPU</a:t>
            </a:r>
            <a:r>
              <a:rPr kumimoji="1" lang="ja-JP" altLang="en-US" sz="3200" b="1" dirty="0">
                <a:latin typeface="BIZ UDPゴシック" panose="020B0400000000000000" pitchFamily="50" charset="-128"/>
                <a:ea typeface="BIZ UDPゴシック" panose="020B0400000000000000" pitchFamily="50" charset="-128"/>
              </a:rPr>
              <a:t>のメモリを共有</a:t>
            </a:r>
          </a:p>
        </p:txBody>
      </p:sp>
      <p:pic>
        <p:nvPicPr>
          <p:cNvPr id="2" name="図 1">
            <a:extLst>
              <a:ext uri="{FF2B5EF4-FFF2-40B4-BE49-F238E27FC236}">
                <a16:creationId xmlns:a16="http://schemas.microsoft.com/office/drawing/2014/main" id="{001E39B6-2F11-A78F-9342-C85F09FC200B}"/>
              </a:ext>
            </a:extLst>
          </p:cNvPr>
          <p:cNvPicPr>
            <a:picLocks noChangeAspect="1"/>
          </p:cNvPicPr>
          <p:nvPr/>
        </p:nvPicPr>
        <p:blipFill>
          <a:blip r:embed="rId3"/>
          <a:stretch>
            <a:fillRect/>
          </a:stretch>
        </p:blipFill>
        <p:spPr>
          <a:xfrm>
            <a:off x="3239911" y="1632857"/>
            <a:ext cx="8761590" cy="4928394"/>
          </a:xfrm>
          <a:prstGeom prst="rect">
            <a:avLst/>
          </a:prstGeom>
        </p:spPr>
      </p:pic>
      <p:sp>
        <p:nvSpPr>
          <p:cNvPr id="3" name="テキスト ボックス 2">
            <a:extLst>
              <a:ext uri="{FF2B5EF4-FFF2-40B4-BE49-F238E27FC236}">
                <a16:creationId xmlns:a16="http://schemas.microsoft.com/office/drawing/2014/main" id="{D6FD0995-B945-668B-48CC-DA9A144CFB48}"/>
              </a:ext>
            </a:extLst>
          </p:cNvPr>
          <p:cNvSpPr txBox="1"/>
          <p:nvPr/>
        </p:nvSpPr>
        <p:spPr>
          <a:xfrm>
            <a:off x="0" y="500628"/>
            <a:ext cx="3346450" cy="338554"/>
          </a:xfrm>
          <a:prstGeom prst="rect">
            <a:avLst/>
          </a:prstGeom>
          <a:noFill/>
        </p:spPr>
        <p:txBody>
          <a:bodyPr wrap="square" rtlCol="0">
            <a:spAutoFit/>
          </a:bodyPr>
          <a:lstStyle/>
          <a:p>
            <a:pPr algn="ctr"/>
            <a:r>
              <a:rPr lang="en-US" altLang="ja-JP" sz="1600" b="1" dirty="0">
                <a:latin typeface="BIZ UDPゴシック" panose="020B0400000000000000" pitchFamily="50" charset="-128"/>
                <a:ea typeface="BIZ UDPゴシック" panose="020B0400000000000000" pitchFamily="50" charset="-128"/>
              </a:rPr>
              <a:t>APPLE</a:t>
            </a:r>
            <a:r>
              <a:rPr lang="ja-JP" altLang="en-US" sz="1600" b="1" dirty="0">
                <a:latin typeface="BIZ UDPゴシック" panose="020B0400000000000000" pitchFamily="50" charset="-128"/>
                <a:ea typeface="BIZ UDPゴシック" panose="020B0400000000000000" pitchFamily="50" charset="-128"/>
              </a:rPr>
              <a:t>／</a:t>
            </a:r>
            <a:r>
              <a:rPr lang="en-US" altLang="ja-JP" sz="1600" b="1" dirty="0">
                <a:latin typeface="BIZ UDPゴシック" panose="020B0400000000000000" pitchFamily="50" charset="-128"/>
                <a:ea typeface="BIZ UDPゴシック" panose="020B0400000000000000" pitchFamily="50" charset="-128"/>
              </a:rPr>
              <a:t>M4 MAX</a:t>
            </a:r>
            <a:r>
              <a:rPr lang="ja-JP" altLang="en-US" sz="1600" b="1" dirty="0">
                <a:latin typeface="BIZ UDPゴシック" panose="020B0400000000000000" pitchFamily="50" charset="-128"/>
                <a:ea typeface="BIZ UDPゴシック" panose="020B0400000000000000" pitchFamily="50" charset="-128"/>
              </a:rPr>
              <a:t>プロセッサー</a:t>
            </a:r>
            <a:endParaRPr kumimoji="1" lang="ja-JP" altLang="en-US" sz="1600" b="1" dirty="0">
              <a:latin typeface="BIZ UDPゴシック" panose="020B0400000000000000" pitchFamily="50" charset="-128"/>
              <a:ea typeface="BIZ UDPゴシック" panose="020B0400000000000000" pitchFamily="50" charset="-128"/>
            </a:endParaRPr>
          </a:p>
        </p:txBody>
      </p:sp>
      <p:sp>
        <p:nvSpPr>
          <p:cNvPr id="7" name="正方形/長方形 6">
            <a:extLst>
              <a:ext uri="{FF2B5EF4-FFF2-40B4-BE49-F238E27FC236}">
                <a16:creationId xmlns:a16="http://schemas.microsoft.com/office/drawing/2014/main" id="{509FA6A1-F362-D1F8-2913-C89DC76A0AFF}"/>
              </a:ext>
            </a:extLst>
          </p:cNvPr>
          <p:cNvSpPr/>
          <p:nvPr/>
        </p:nvSpPr>
        <p:spPr>
          <a:xfrm>
            <a:off x="1115131" y="1684644"/>
            <a:ext cx="2025650" cy="2214255"/>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47B71D6-2398-4B40-A867-524A38841BF8}"/>
              </a:ext>
            </a:extLst>
          </p:cNvPr>
          <p:cNvSpPr txBox="1"/>
          <p:nvPr/>
        </p:nvSpPr>
        <p:spPr>
          <a:xfrm>
            <a:off x="1601600" y="1161424"/>
            <a:ext cx="1300350" cy="523220"/>
          </a:xfrm>
          <a:prstGeom prst="rect">
            <a:avLst/>
          </a:prstGeom>
          <a:noFill/>
        </p:spPr>
        <p:txBody>
          <a:bodyPr wrap="square" rtlCol="0">
            <a:spAutoFit/>
          </a:bodyPr>
          <a:lstStyle/>
          <a:p>
            <a:r>
              <a:rPr kumimoji="1" lang="en-US" altLang="ja-JP" sz="1400" dirty="0">
                <a:latin typeface="BIZ UDPゴシック" panose="020B0400000000000000" pitchFamily="50" charset="-128"/>
                <a:ea typeface="BIZ UDPゴシック" panose="020B0400000000000000" pitchFamily="50" charset="-128"/>
              </a:rPr>
              <a:t>GPU×</a:t>
            </a:r>
            <a:r>
              <a:rPr kumimoji="1" lang="ja-JP" altLang="en-US" sz="1400" dirty="0">
                <a:latin typeface="BIZ UDPゴシック" panose="020B0400000000000000" pitchFamily="50" charset="-128"/>
                <a:ea typeface="BIZ UDPゴシック" panose="020B0400000000000000" pitchFamily="50" charset="-128"/>
              </a:rPr>
              <a:t>４</a:t>
            </a:r>
            <a:r>
              <a:rPr kumimoji="1" lang="en-US" altLang="ja-JP" sz="1400" dirty="0">
                <a:latin typeface="BIZ UDPゴシック" panose="020B0400000000000000" pitchFamily="50" charset="-128"/>
                <a:ea typeface="BIZ UDPゴシック" panose="020B0400000000000000" pitchFamily="50" charset="-128"/>
              </a:rPr>
              <a:t>0</a:t>
            </a:r>
          </a:p>
          <a:p>
            <a:r>
              <a:rPr lang="en-US" altLang="ja-JP" sz="1400" b="0" i="0" dirty="0">
                <a:solidFill>
                  <a:srgbClr val="333333"/>
                </a:solidFill>
                <a:effectLst/>
                <a:latin typeface="ヒラギノ角ゴ ProN W3"/>
              </a:rPr>
              <a:t>18.4 TFLOPS</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11" name="正方形/長方形 10">
            <a:extLst>
              <a:ext uri="{FF2B5EF4-FFF2-40B4-BE49-F238E27FC236}">
                <a16:creationId xmlns:a16="http://schemas.microsoft.com/office/drawing/2014/main" id="{393323F6-0EA1-651A-17B3-E29F74E8D203}"/>
              </a:ext>
            </a:extLst>
          </p:cNvPr>
          <p:cNvSpPr/>
          <p:nvPr/>
        </p:nvSpPr>
        <p:spPr>
          <a:xfrm>
            <a:off x="82848" y="2020203"/>
            <a:ext cx="1032283" cy="2393825"/>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85F6EBFC-157B-0880-CC38-D309D8BB39FA}"/>
              </a:ext>
            </a:extLst>
          </p:cNvPr>
          <p:cNvSpPr txBox="1"/>
          <p:nvPr/>
        </p:nvSpPr>
        <p:spPr>
          <a:xfrm>
            <a:off x="136127" y="918602"/>
            <a:ext cx="1052710" cy="738664"/>
          </a:xfrm>
          <a:prstGeom prst="rect">
            <a:avLst/>
          </a:prstGeom>
          <a:noFill/>
        </p:spPr>
        <p:txBody>
          <a:bodyPr wrap="square" rtlCol="0">
            <a:spAutoFit/>
          </a:bodyPr>
          <a:lstStyle/>
          <a:p>
            <a:pPr algn="ctr"/>
            <a:r>
              <a:rPr kumimoji="1" lang="en-US" altLang="ja-JP" sz="1400" dirty="0">
                <a:latin typeface="BIZ UDPゴシック" panose="020B0400000000000000" pitchFamily="50" charset="-128"/>
                <a:ea typeface="BIZ UDPゴシック" panose="020B0400000000000000" pitchFamily="50" charset="-128"/>
              </a:rPr>
              <a:t>CPU</a:t>
            </a:r>
          </a:p>
          <a:p>
            <a:pPr algn="ctr"/>
            <a:r>
              <a:rPr lang="ja-JP" altLang="en-US" sz="1400" dirty="0">
                <a:latin typeface="BIZ UDPゴシック" panose="020B0400000000000000" pitchFamily="50" charset="-128"/>
                <a:ea typeface="BIZ UDPゴシック" panose="020B0400000000000000" pitchFamily="50" charset="-128"/>
              </a:rPr>
              <a:t>高性能コア</a:t>
            </a:r>
            <a:r>
              <a:rPr kumimoji="1" lang="en-US" altLang="ja-JP" sz="1400" dirty="0">
                <a:latin typeface="BIZ UDPゴシック" panose="020B0400000000000000" pitchFamily="50" charset="-128"/>
                <a:ea typeface="BIZ UDPゴシック" panose="020B0400000000000000" pitchFamily="50" charset="-128"/>
              </a:rPr>
              <a:t>×1</a:t>
            </a:r>
            <a:r>
              <a:rPr kumimoji="1" lang="ja-JP" altLang="en-US" sz="1400" dirty="0">
                <a:latin typeface="BIZ UDPゴシック" panose="020B0400000000000000" pitchFamily="50" charset="-128"/>
                <a:ea typeface="BIZ UDPゴシック" panose="020B0400000000000000" pitchFamily="50" charset="-128"/>
              </a:rPr>
              <a:t>２</a:t>
            </a:r>
          </a:p>
        </p:txBody>
      </p:sp>
      <p:sp>
        <p:nvSpPr>
          <p:cNvPr id="13" name="正方形/長方形 12">
            <a:extLst>
              <a:ext uri="{FF2B5EF4-FFF2-40B4-BE49-F238E27FC236}">
                <a16:creationId xmlns:a16="http://schemas.microsoft.com/office/drawing/2014/main" id="{F7CE77B3-1EE0-B6EF-B674-113462A3F126}"/>
              </a:ext>
            </a:extLst>
          </p:cNvPr>
          <p:cNvSpPr/>
          <p:nvPr/>
        </p:nvSpPr>
        <p:spPr>
          <a:xfrm>
            <a:off x="126527" y="4414029"/>
            <a:ext cx="946151" cy="528357"/>
          </a:xfrm>
          <a:prstGeom prst="rect">
            <a:avLst/>
          </a:prstGeom>
          <a:no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4" name="テキスト ボックス 13">
            <a:extLst>
              <a:ext uri="{FF2B5EF4-FFF2-40B4-BE49-F238E27FC236}">
                <a16:creationId xmlns:a16="http://schemas.microsoft.com/office/drawing/2014/main" id="{5917EB4E-C730-1FA7-4CCB-D3A8F597E9C5}"/>
              </a:ext>
            </a:extLst>
          </p:cNvPr>
          <p:cNvSpPr txBox="1"/>
          <p:nvPr/>
        </p:nvSpPr>
        <p:spPr>
          <a:xfrm>
            <a:off x="97556" y="4941666"/>
            <a:ext cx="1052710" cy="738664"/>
          </a:xfrm>
          <a:prstGeom prst="rect">
            <a:avLst/>
          </a:prstGeom>
          <a:noFill/>
        </p:spPr>
        <p:txBody>
          <a:bodyPr wrap="square" rtlCol="0">
            <a:spAutoFit/>
          </a:bodyPr>
          <a:lstStyle/>
          <a:p>
            <a:pPr algn="ctr"/>
            <a:r>
              <a:rPr kumimoji="1" lang="en-US" altLang="ja-JP" sz="1400" dirty="0">
                <a:latin typeface="BIZ UDPゴシック" panose="020B0400000000000000" pitchFamily="50" charset="-128"/>
                <a:ea typeface="BIZ UDPゴシック" panose="020B0400000000000000" pitchFamily="50" charset="-128"/>
              </a:rPr>
              <a:t>CPU</a:t>
            </a:r>
          </a:p>
          <a:p>
            <a:pPr algn="ctr"/>
            <a:r>
              <a:rPr lang="ja-JP" altLang="en-US" sz="1400" dirty="0">
                <a:latin typeface="BIZ UDPゴシック" panose="020B0400000000000000" pitchFamily="50" charset="-128"/>
                <a:ea typeface="BIZ UDPゴシック" panose="020B0400000000000000" pitchFamily="50" charset="-128"/>
              </a:rPr>
              <a:t>高効率コア</a:t>
            </a:r>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４</a:t>
            </a:r>
          </a:p>
        </p:txBody>
      </p:sp>
      <p:sp>
        <p:nvSpPr>
          <p:cNvPr id="18" name="テキスト ボックス 17">
            <a:extLst>
              <a:ext uri="{FF2B5EF4-FFF2-40B4-BE49-F238E27FC236}">
                <a16:creationId xmlns:a16="http://schemas.microsoft.com/office/drawing/2014/main" id="{2717FC78-FE2F-1DE1-3001-37AEDEE52C74}"/>
              </a:ext>
            </a:extLst>
          </p:cNvPr>
          <p:cNvSpPr txBox="1"/>
          <p:nvPr/>
        </p:nvSpPr>
        <p:spPr>
          <a:xfrm>
            <a:off x="-7678" y="5754012"/>
            <a:ext cx="3218555" cy="954107"/>
          </a:xfrm>
          <a:prstGeom prst="rect">
            <a:avLst/>
          </a:prstGeom>
          <a:noFill/>
        </p:spPr>
        <p:txBody>
          <a:bodyPr wrap="square">
            <a:spAutoFit/>
          </a:bodyPr>
          <a:lstStyle/>
          <a:p>
            <a:r>
              <a:rPr lang="ja-JP" altLang="en-US" sz="1400" b="0" i="0" dirty="0">
                <a:solidFill>
                  <a:srgbClr val="333333"/>
                </a:solidFill>
                <a:effectLst/>
                <a:latin typeface="ADLaM Display" panose="02010000000000000000" pitchFamily="2" charset="0"/>
                <a:ea typeface="BIZ UDPゴシック" panose="020B0400000000000000" pitchFamily="50" charset="-128"/>
                <a:cs typeface="ADLaM Display" panose="02010000000000000000" pitchFamily="2" charset="0"/>
              </a:rPr>
              <a:t>最大メモリ容量は</a:t>
            </a:r>
            <a:r>
              <a:rPr lang="en-US" altLang="ja-JP" sz="1400" b="0" i="0" dirty="0">
                <a:solidFill>
                  <a:srgbClr val="333333"/>
                </a:solidFill>
                <a:effectLst/>
                <a:latin typeface="ADLaM Display" panose="02010000000000000000" pitchFamily="2" charset="0"/>
                <a:ea typeface="ADLaM Display" panose="02010000000000000000" pitchFamily="2" charset="0"/>
                <a:cs typeface="ADLaM Display" panose="02010000000000000000" pitchFamily="2" charset="0"/>
              </a:rPr>
              <a:t>128GB</a:t>
            </a:r>
            <a:r>
              <a:rPr lang="ja-JP" altLang="en-US" sz="1400" b="0" i="0" dirty="0">
                <a:solidFill>
                  <a:srgbClr val="333333"/>
                </a:solidFill>
                <a:effectLst/>
                <a:latin typeface="ADLaM Display" panose="02010000000000000000" pitchFamily="2" charset="0"/>
                <a:ea typeface="BIZ UDPゴシック" panose="020B0400000000000000" pitchFamily="50" charset="-128"/>
                <a:cs typeface="ADLaM Display" panose="02010000000000000000" pitchFamily="2" charset="0"/>
              </a:rPr>
              <a:t>。</a:t>
            </a:r>
            <a:br>
              <a:rPr lang="en-US" altLang="ja-JP" sz="1400" b="0" i="0" dirty="0">
                <a:solidFill>
                  <a:srgbClr val="333333"/>
                </a:solidFill>
                <a:effectLst/>
                <a:latin typeface="ADLaM Display" panose="02010000000000000000" pitchFamily="2" charset="0"/>
                <a:ea typeface="BIZ UDPゴシック" panose="020B0400000000000000" pitchFamily="50" charset="-128"/>
                <a:cs typeface="ADLaM Display" panose="02010000000000000000" pitchFamily="2" charset="0"/>
              </a:rPr>
            </a:br>
            <a:r>
              <a:rPr lang="ja-JP" altLang="en-US" sz="1400" b="0" i="0" dirty="0">
                <a:solidFill>
                  <a:srgbClr val="333333"/>
                </a:solidFill>
                <a:effectLst/>
                <a:latin typeface="ADLaM Display" panose="02010000000000000000" pitchFamily="2" charset="0"/>
                <a:ea typeface="BIZ UDPゴシック" panose="020B0400000000000000" pitchFamily="50" charset="-128"/>
                <a:cs typeface="ADLaM Display" panose="02010000000000000000" pitchFamily="2" charset="0"/>
              </a:rPr>
              <a:t>メモリチップは</a:t>
            </a:r>
            <a:r>
              <a:rPr lang="en-US" altLang="ja-JP" sz="1400" b="0" i="0" dirty="0">
                <a:solidFill>
                  <a:srgbClr val="333333"/>
                </a:solidFill>
                <a:effectLst/>
                <a:latin typeface="ADLaM Display" panose="02010000000000000000" pitchFamily="2" charset="0"/>
                <a:ea typeface="ADLaM Display" panose="02010000000000000000" pitchFamily="2" charset="0"/>
                <a:cs typeface="ADLaM Display" panose="02010000000000000000" pitchFamily="2" charset="0"/>
              </a:rPr>
              <a:t>LPDDR5X-8533</a:t>
            </a:r>
            <a:r>
              <a:rPr lang="ja-JP" altLang="en-US" sz="1400" b="0" i="0" dirty="0">
                <a:solidFill>
                  <a:srgbClr val="333333"/>
                </a:solidFill>
                <a:effectLst/>
                <a:latin typeface="ADLaM Display" panose="02010000000000000000" pitchFamily="2" charset="0"/>
                <a:ea typeface="BIZ UDPゴシック" panose="020B0400000000000000" pitchFamily="50" charset="-128"/>
                <a:cs typeface="ADLaM Display" panose="02010000000000000000" pitchFamily="2" charset="0"/>
              </a:rPr>
              <a:t>で</a:t>
            </a:r>
            <a:r>
              <a:rPr lang="en-US" altLang="ja-JP" sz="1400" b="0" i="0" dirty="0">
                <a:solidFill>
                  <a:srgbClr val="333333"/>
                </a:solidFill>
                <a:effectLst/>
                <a:latin typeface="ADLaM Display" panose="02010000000000000000" pitchFamily="2" charset="0"/>
                <a:ea typeface="ADLaM Display" panose="02010000000000000000" pitchFamily="2" charset="0"/>
                <a:cs typeface="ADLaM Display" panose="02010000000000000000" pitchFamily="2" charset="0"/>
              </a:rPr>
              <a:t>512bit</a:t>
            </a:r>
            <a:r>
              <a:rPr lang="ja-JP" altLang="en-US" sz="1400" b="0" i="0" dirty="0">
                <a:solidFill>
                  <a:srgbClr val="333333"/>
                </a:solidFill>
                <a:effectLst/>
                <a:latin typeface="ADLaM Display" panose="02010000000000000000" pitchFamily="2" charset="0"/>
                <a:ea typeface="BIZ UDPゴシック" panose="020B0400000000000000" pitchFamily="50" charset="-128"/>
                <a:cs typeface="ADLaM Display" panose="02010000000000000000" pitchFamily="2" charset="0"/>
              </a:rPr>
              <a:t>のメモリインタフェースでメモリバス帯域幅は</a:t>
            </a:r>
            <a:r>
              <a:rPr lang="en-US" altLang="ja-JP" sz="1400" b="0" i="0" dirty="0">
                <a:solidFill>
                  <a:srgbClr val="333333"/>
                </a:solidFill>
                <a:effectLst/>
                <a:latin typeface="ADLaM Display" panose="02010000000000000000" pitchFamily="2" charset="0"/>
                <a:ea typeface="ADLaM Display" panose="02010000000000000000" pitchFamily="2" charset="0"/>
                <a:cs typeface="ADLaM Display" panose="02010000000000000000" pitchFamily="2" charset="0"/>
              </a:rPr>
              <a:t>533GB/s</a:t>
            </a:r>
            <a:r>
              <a:rPr lang="ja-JP" altLang="en-US" sz="1400" b="0" i="0" dirty="0">
                <a:solidFill>
                  <a:srgbClr val="333333"/>
                </a:solidFill>
                <a:effectLst/>
                <a:latin typeface="ADLaM Display" panose="02010000000000000000" pitchFamily="2" charset="0"/>
                <a:ea typeface="ADLaM Display" panose="02010000000000000000" pitchFamily="2" charset="0"/>
                <a:cs typeface="ADLaM Display" panose="02010000000000000000" pitchFamily="2" charset="0"/>
              </a:rPr>
              <a:t>。</a:t>
            </a:r>
            <a:endParaRPr lang="ja-JP" altLang="en-US" sz="1400" dirty="0">
              <a:latin typeface="ADLaM Display" panose="02010000000000000000" pitchFamily="2" charset="0"/>
              <a:ea typeface="BIZ UDPゴシック" panose="020B0400000000000000" pitchFamily="50" charset="-128"/>
              <a:cs typeface="ADLaM Display" panose="02010000000000000000" pitchFamily="2" charset="0"/>
            </a:endParaRPr>
          </a:p>
        </p:txBody>
      </p:sp>
    </p:spTree>
    <p:extLst>
      <p:ext uri="{BB962C8B-B14F-4D97-AF65-F5344CB8AC3E}">
        <p14:creationId xmlns:p14="http://schemas.microsoft.com/office/powerpoint/2010/main" val="1711296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64938-DC2D-DCAA-613F-59CCEB5ED842}"/>
            </a:ext>
          </a:extLst>
        </p:cNvPr>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40857B71-B541-257A-A7F1-E49355518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31"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7B9BDEA3-BD43-3ACB-D83F-0BC74A37CF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0371" y="1478423"/>
            <a:ext cx="4834704" cy="4354435"/>
          </a:xfrm>
          <a:prstGeom prst="rect">
            <a:avLst/>
          </a:prstGeom>
        </p:spPr>
      </p:pic>
    </p:spTree>
    <p:extLst>
      <p:ext uri="{BB962C8B-B14F-4D97-AF65-F5344CB8AC3E}">
        <p14:creationId xmlns:p14="http://schemas.microsoft.com/office/powerpoint/2010/main" val="4145965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68D86F2-D780-2DA9-1F69-9A13FDD0C9D4}"/>
              </a:ext>
            </a:extLst>
          </p:cNvPr>
          <p:cNvSpPr/>
          <p:nvPr/>
        </p:nvSpPr>
        <p:spPr>
          <a:xfrm>
            <a:off x="0" y="0"/>
            <a:ext cx="12192000" cy="685800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CC26300-F1E8-232C-089B-97F19AE7A377}"/>
              </a:ext>
            </a:extLst>
          </p:cNvPr>
          <p:cNvSpPr txBox="1"/>
          <p:nvPr/>
        </p:nvSpPr>
        <p:spPr>
          <a:xfrm>
            <a:off x="0" y="1782395"/>
            <a:ext cx="12192000" cy="3293209"/>
          </a:xfrm>
          <a:prstGeom prst="rect">
            <a:avLst/>
          </a:prstGeom>
          <a:noFill/>
        </p:spPr>
        <p:txBody>
          <a:bodyPr wrap="square" rtlCol="0">
            <a:spAutoFit/>
          </a:bodyPr>
          <a:lstStyle/>
          <a:p>
            <a:pPr algn="ctr"/>
            <a:r>
              <a:rPr kumimoji="1" lang="en-US" altLang="ja-JP" sz="8800" b="1" dirty="0" err="1">
                <a:solidFill>
                  <a:schemeClr val="bg1"/>
                </a:solidFill>
                <a:latin typeface="Arial Rounded MT Bold" panose="020F0704030504030204" pitchFamily="34" charset="0"/>
                <a:ea typeface="BIZ UDPゴシック" panose="020B0400000000000000" pitchFamily="50" charset="-128"/>
              </a:rPr>
              <a:t>DeepSeek</a:t>
            </a:r>
            <a:endParaRPr kumimoji="1" lang="en-US" altLang="ja-JP" sz="8800" b="1" dirty="0">
              <a:solidFill>
                <a:schemeClr val="bg1"/>
              </a:solidFill>
              <a:latin typeface="Arial Rounded MT Bold" panose="020F0704030504030204" pitchFamily="34" charset="0"/>
              <a:ea typeface="BIZ UDPゴシック" panose="020B0400000000000000" pitchFamily="50" charset="-128"/>
            </a:endParaRPr>
          </a:p>
          <a:p>
            <a:pPr algn="ctr"/>
            <a:r>
              <a:rPr kumimoji="1" lang="en-US" altLang="ja-JP" sz="6000" b="1" dirty="0">
                <a:solidFill>
                  <a:schemeClr val="bg1"/>
                </a:solidFill>
                <a:latin typeface="Amasis MT Pro" panose="02040504050005020304" pitchFamily="18" charset="0"/>
                <a:ea typeface="BIZ UDPゴシック" panose="020B0400000000000000" pitchFamily="50" charset="-128"/>
              </a:rPr>
              <a:t>R1-Lite-Preview</a:t>
            </a:r>
          </a:p>
          <a:p>
            <a:pPr algn="ctr"/>
            <a:r>
              <a:rPr lang="ja-JP" altLang="en-US" sz="6000" b="1" dirty="0">
                <a:solidFill>
                  <a:schemeClr val="bg1"/>
                </a:solidFill>
                <a:latin typeface="Amasis MT Pro" panose="02040504050005020304" pitchFamily="18" charset="0"/>
                <a:ea typeface="BIZ UDPゴシック" panose="020B0400000000000000" pitchFamily="50" charset="-128"/>
              </a:rPr>
              <a:t>米国の</a:t>
            </a:r>
            <a:r>
              <a:rPr lang="en-US" altLang="ja-JP" sz="6000" b="1" dirty="0">
                <a:solidFill>
                  <a:schemeClr val="bg1"/>
                </a:solidFill>
                <a:latin typeface="Amasis MT Pro" panose="02040504050005020304" pitchFamily="18" charset="0"/>
                <a:ea typeface="BIZ UDPゴシック" panose="020B0400000000000000" pitchFamily="50" charset="-128"/>
              </a:rPr>
              <a:t>AI</a:t>
            </a:r>
            <a:r>
              <a:rPr lang="ja-JP" altLang="en-US" sz="6000" b="1" dirty="0">
                <a:solidFill>
                  <a:schemeClr val="bg1"/>
                </a:solidFill>
                <a:latin typeface="Amasis MT Pro" panose="02040504050005020304" pitchFamily="18" charset="0"/>
                <a:ea typeface="BIZ UDPゴシック" panose="020B0400000000000000" pitchFamily="50" charset="-128"/>
              </a:rPr>
              <a:t>競争優位性に陰り？</a:t>
            </a:r>
            <a:endParaRPr kumimoji="1" lang="ja-JP" altLang="en-US" sz="6000" b="1" dirty="0">
              <a:solidFill>
                <a:schemeClr val="bg1"/>
              </a:solidFill>
              <a:latin typeface="Amasis MT Pro" panose="02040504050005020304" pitchFamily="18" charset="0"/>
              <a:ea typeface="BIZ UDPゴシック" panose="020B0400000000000000" pitchFamily="50" charset="-128"/>
            </a:endParaRPr>
          </a:p>
        </p:txBody>
      </p:sp>
    </p:spTree>
    <p:extLst>
      <p:ext uri="{BB962C8B-B14F-4D97-AF65-F5344CB8AC3E}">
        <p14:creationId xmlns:p14="http://schemas.microsoft.com/office/powerpoint/2010/main" val="3944987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A6989ED-B4CB-9509-DED4-955189F8B7C6}"/>
              </a:ext>
            </a:extLst>
          </p:cNvPr>
          <p:cNvPicPr>
            <a:picLocks noChangeAspect="1"/>
          </p:cNvPicPr>
          <p:nvPr/>
        </p:nvPicPr>
        <p:blipFill>
          <a:blip r:embed="rId2"/>
          <a:stretch>
            <a:fillRect/>
          </a:stretch>
        </p:blipFill>
        <p:spPr>
          <a:xfrm>
            <a:off x="0" y="488437"/>
            <a:ext cx="4760401" cy="6377141"/>
          </a:xfrm>
          <a:prstGeom prst="rect">
            <a:avLst/>
          </a:prstGeom>
        </p:spPr>
      </p:pic>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bg1"/>
                </a:solidFill>
                <a:latin typeface="BIZ UDPゴシック" panose="020B0400000000000000" pitchFamily="50" charset="-128"/>
                <a:ea typeface="BIZ UDPゴシック" panose="020B0400000000000000" pitchFamily="50" charset="-128"/>
              </a:rPr>
              <a:t>中国の大規模言語モデル：</a:t>
            </a:r>
            <a:r>
              <a:rPr lang="en-US" altLang="ja-JP" sz="2400" b="1" dirty="0" err="1">
                <a:solidFill>
                  <a:schemeClr val="bg1"/>
                </a:solidFill>
                <a:latin typeface="BIZ UDPゴシック" panose="020B0400000000000000" pitchFamily="50" charset="-128"/>
                <a:ea typeface="BIZ UDPゴシック" panose="020B0400000000000000" pitchFamily="50" charset="-128"/>
              </a:rPr>
              <a:t>DeepSeek</a:t>
            </a:r>
            <a:r>
              <a:rPr lang="ja-JP" altLang="en-US" sz="2400" b="1" dirty="0">
                <a:solidFill>
                  <a:schemeClr val="bg1"/>
                </a:solidFill>
                <a:latin typeface="BIZ UDPゴシック" panose="020B0400000000000000" pitchFamily="50" charset="-128"/>
                <a:ea typeface="BIZ UDPゴシック" panose="020B0400000000000000" pitchFamily="50" charset="-128"/>
              </a:rPr>
              <a:t>に脅威を感じる米国</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C10DDC6F-E9E0-0FD2-97EC-ED7DA9EBAB1C}"/>
              </a:ext>
            </a:extLst>
          </p:cNvPr>
          <p:cNvSpPr txBox="1"/>
          <p:nvPr/>
        </p:nvSpPr>
        <p:spPr>
          <a:xfrm>
            <a:off x="354505" y="6557801"/>
            <a:ext cx="3604041" cy="307777"/>
          </a:xfrm>
          <a:prstGeom prst="rect">
            <a:avLst/>
          </a:prstGeom>
          <a:noFill/>
        </p:spPr>
        <p:txBody>
          <a:bodyPr wrap="square">
            <a:spAutoFit/>
          </a:bodyPr>
          <a:lstStyle/>
          <a:p>
            <a:pPr algn="ctr"/>
            <a:r>
              <a:rPr lang="en-US" altLang="ja-JP" sz="1400" dirty="0">
                <a:solidFill>
                  <a:srgbClr val="C00000"/>
                </a:solidFill>
                <a:latin typeface="Amasis MT Pro Black" panose="02040A04050005020304" pitchFamily="18" charset="0"/>
              </a:rPr>
              <a:t>https://chat.deepseek.com/sign_in</a:t>
            </a:r>
            <a:endParaRPr lang="ja-JP" altLang="en-US" sz="1400" dirty="0">
              <a:solidFill>
                <a:srgbClr val="C00000"/>
              </a:solidFill>
              <a:latin typeface="Amasis MT Pro Black" panose="02040A04050005020304" pitchFamily="18" charset="0"/>
            </a:endParaRPr>
          </a:p>
        </p:txBody>
      </p:sp>
      <p:sp>
        <p:nvSpPr>
          <p:cNvPr id="12" name="テキスト ボックス 11">
            <a:extLst>
              <a:ext uri="{FF2B5EF4-FFF2-40B4-BE49-F238E27FC236}">
                <a16:creationId xmlns:a16="http://schemas.microsoft.com/office/drawing/2014/main" id="{6672606D-E9B4-6AE8-00F2-C3F63C1E6EF7}"/>
              </a:ext>
            </a:extLst>
          </p:cNvPr>
          <p:cNvSpPr txBox="1"/>
          <p:nvPr/>
        </p:nvSpPr>
        <p:spPr>
          <a:xfrm>
            <a:off x="6268640" y="6527024"/>
            <a:ext cx="3796904" cy="338554"/>
          </a:xfrm>
          <a:prstGeom prst="rect">
            <a:avLst/>
          </a:prstGeom>
          <a:noFill/>
        </p:spPr>
        <p:txBody>
          <a:bodyPr wrap="square">
            <a:spAutoFit/>
          </a:bodyPr>
          <a:lstStyle/>
          <a:p>
            <a:pPr algn="ctr"/>
            <a:r>
              <a:rPr lang="en-US" altLang="ja-JP" sz="1600" dirty="0">
                <a:latin typeface="Amasis MT Pro Black" panose="02040A04050005020304" pitchFamily="18" charset="0"/>
              </a:rPr>
              <a:t>https://youtu.be/ddWuEUjo4u4</a:t>
            </a:r>
            <a:endParaRPr lang="ja-JP" altLang="en-US" sz="1600" dirty="0">
              <a:latin typeface="Amasis MT Pro Black" panose="02040A04050005020304" pitchFamily="18" charset="0"/>
            </a:endParaRPr>
          </a:p>
        </p:txBody>
      </p:sp>
      <p:pic>
        <p:nvPicPr>
          <p:cNvPr id="14" name="図 13">
            <a:extLst>
              <a:ext uri="{FF2B5EF4-FFF2-40B4-BE49-F238E27FC236}">
                <a16:creationId xmlns:a16="http://schemas.microsoft.com/office/drawing/2014/main" id="{AB05C0E1-6C58-49CC-EF93-5892EC543622}"/>
              </a:ext>
            </a:extLst>
          </p:cNvPr>
          <p:cNvPicPr>
            <a:picLocks noChangeAspect="1"/>
          </p:cNvPicPr>
          <p:nvPr/>
        </p:nvPicPr>
        <p:blipFill>
          <a:blip r:embed="rId3"/>
          <a:stretch>
            <a:fillRect/>
          </a:stretch>
        </p:blipFill>
        <p:spPr>
          <a:xfrm>
            <a:off x="4364831" y="1657137"/>
            <a:ext cx="7719533" cy="4357900"/>
          </a:xfrm>
          <a:prstGeom prst="rect">
            <a:avLst/>
          </a:prstGeom>
        </p:spPr>
      </p:pic>
    </p:spTree>
    <p:extLst>
      <p:ext uri="{BB962C8B-B14F-4D97-AF65-F5344CB8AC3E}">
        <p14:creationId xmlns:p14="http://schemas.microsoft.com/office/powerpoint/2010/main" val="4035301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A26ED88-CBF2-452D-B30B-CC5EA822C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49" y="176213"/>
            <a:ext cx="10017789" cy="6681787"/>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B52FFA1A-9C3E-BD79-B942-AD3E961B4820}"/>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800" dirty="0">
                <a:latin typeface="Amasis MT Pro Black" panose="02040A04050005020304" pitchFamily="18" charset="0"/>
                <a:cs typeface="Shrikhand" panose="02000000000000000000" pitchFamily="2" charset="0"/>
              </a:rPr>
              <a:t>Bench</a:t>
            </a:r>
            <a:r>
              <a:rPr lang="en-US" altLang="ja-JP" sz="2800" dirty="0">
                <a:latin typeface="Amasis MT Pro Black" panose="02040A04050005020304" pitchFamily="18" charset="0"/>
                <a:cs typeface="Shrikhand" panose="02000000000000000000" pitchFamily="2" charset="0"/>
              </a:rPr>
              <a:t>top DNA Device</a:t>
            </a:r>
            <a:endParaRPr kumimoji="1" lang="ja-JP" altLang="en-US" sz="2800" dirty="0">
              <a:latin typeface="Amasis MT Pro Black" panose="02040A04050005020304" pitchFamily="18" charset="0"/>
              <a:cs typeface="Shrikhand" panose="02000000000000000000" pitchFamily="2" charset="0"/>
            </a:endParaRPr>
          </a:p>
        </p:txBody>
      </p:sp>
      <p:sp>
        <p:nvSpPr>
          <p:cNvPr id="3" name="テキスト ボックス 2">
            <a:extLst>
              <a:ext uri="{FF2B5EF4-FFF2-40B4-BE49-F238E27FC236}">
                <a16:creationId xmlns:a16="http://schemas.microsoft.com/office/drawing/2014/main" id="{B7DF1237-69F9-98B0-6172-E13E7468826B}"/>
              </a:ext>
            </a:extLst>
          </p:cNvPr>
          <p:cNvSpPr txBox="1"/>
          <p:nvPr/>
        </p:nvSpPr>
        <p:spPr>
          <a:xfrm>
            <a:off x="4914900" y="6083300"/>
            <a:ext cx="1955800"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（出所）</a:t>
            </a:r>
            <a:r>
              <a:rPr kumimoji="1" lang="en-US" altLang="ja-JP" dirty="0">
                <a:latin typeface="BIZ UDPゴシック" panose="020B0400000000000000" pitchFamily="50" charset="-128"/>
                <a:ea typeface="BIZ UDPゴシック" panose="020B0400000000000000" pitchFamily="50" charset="-128"/>
              </a:rPr>
              <a:t>Biolytic</a:t>
            </a:r>
          </a:p>
        </p:txBody>
      </p:sp>
    </p:spTree>
    <p:extLst>
      <p:ext uri="{BB962C8B-B14F-4D97-AF65-F5344CB8AC3E}">
        <p14:creationId xmlns:p14="http://schemas.microsoft.com/office/powerpoint/2010/main" val="2992256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latin typeface="BIZ UDPゴシック" panose="020B0400000000000000" pitchFamily="50" charset="-128"/>
                <a:ea typeface="BIZ UDPゴシック" panose="020B0400000000000000" pitchFamily="50" charset="-128"/>
              </a:rPr>
              <a:t>OpenAI</a:t>
            </a:r>
            <a:r>
              <a:rPr lang="ja-JP" altLang="en-US" sz="2400" b="1" dirty="0">
                <a:solidFill>
                  <a:schemeClr val="bg1"/>
                </a:solidFill>
                <a:latin typeface="BIZ UDPゴシック" panose="020B0400000000000000" pitchFamily="50" charset="-128"/>
                <a:ea typeface="BIZ UDPゴシック" panose="020B0400000000000000" pitchFamily="50" charset="-128"/>
              </a:rPr>
              <a:t>に匹敵する</a:t>
            </a:r>
            <a:r>
              <a:rPr lang="en-US" altLang="ja-JP" sz="2400" b="1" dirty="0" err="1">
                <a:solidFill>
                  <a:schemeClr val="bg1"/>
                </a:solidFill>
                <a:latin typeface="BIZ UDPゴシック" panose="020B0400000000000000" pitchFamily="50" charset="-128"/>
                <a:ea typeface="BIZ UDPゴシック" panose="020B0400000000000000" pitchFamily="50" charset="-128"/>
              </a:rPr>
              <a:t>DeepSeek</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graphicFrame>
        <p:nvGraphicFramePr>
          <p:cNvPr id="7" name="オブジェクト 6">
            <a:extLst>
              <a:ext uri="{FF2B5EF4-FFF2-40B4-BE49-F238E27FC236}">
                <a16:creationId xmlns:a16="http://schemas.microsoft.com/office/drawing/2014/main" id="{1AB2C7AB-0048-BD4E-A266-B7C7DC4CE3D6}"/>
              </a:ext>
            </a:extLst>
          </p:cNvPr>
          <p:cNvGraphicFramePr>
            <a:graphicFrameLocks noChangeAspect="1"/>
          </p:cNvGraphicFramePr>
          <p:nvPr>
            <p:extLst>
              <p:ext uri="{D42A27DB-BD31-4B8C-83A1-F6EECF244321}">
                <p14:modId xmlns:p14="http://schemas.microsoft.com/office/powerpoint/2010/main" val="1825812768"/>
              </p:ext>
            </p:extLst>
          </p:nvPr>
        </p:nvGraphicFramePr>
        <p:xfrm>
          <a:off x="158472" y="1731010"/>
          <a:ext cx="11875055" cy="3825239"/>
        </p:xfrm>
        <a:graphic>
          <a:graphicData uri="http://schemas.openxmlformats.org/presentationml/2006/ole">
            <mc:AlternateContent xmlns:mc="http://schemas.openxmlformats.org/markup-compatibility/2006">
              <mc:Choice xmlns:v="urn:schemas-microsoft-com:vml" Requires="v">
                <p:oleObj name="Worksheet" r:id="rId2" imgW="10762965" imgH="3467239" progId="Excel.Sheet.12">
                  <p:embed/>
                </p:oleObj>
              </mc:Choice>
              <mc:Fallback>
                <p:oleObj name="Worksheet" r:id="rId2" imgW="10762965" imgH="3467239" progId="Excel.Sheet.12">
                  <p:embed/>
                  <p:pic>
                    <p:nvPicPr>
                      <p:cNvPr id="7" name="オブジェクト 6">
                        <a:extLst>
                          <a:ext uri="{FF2B5EF4-FFF2-40B4-BE49-F238E27FC236}">
                            <a16:creationId xmlns:a16="http://schemas.microsoft.com/office/drawing/2014/main" id="{1AB2C7AB-0048-BD4E-A266-B7C7DC4CE3D6}"/>
                          </a:ext>
                        </a:extLst>
                      </p:cNvPr>
                      <p:cNvPicPr/>
                      <p:nvPr/>
                    </p:nvPicPr>
                    <p:blipFill>
                      <a:blip r:embed="rId3"/>
                      <a:stretch>
                        <a:fillRect/>
                      </a:stretch>
                    </p:blipFill>
                    <p:spPr>
                      <a:xfrm>
                        <a:off x="158472" y="1731010"/>
                        <a:ext cx="11875055" cy="3825239"/>
                      </a:xfrm>
                      <a:prstGeom prst="rect">
                        <a:avLst/>
                      </a:prstGeom>
                    </p:spPr>
                  </p:pic>
                </p:oleObj>
              </mc:Fallback>
            </mc:AlternateContent>
          </a:graphicData>
        </a:graphic>
      </p:graphicFrame>
      <p:sp>
        <p:nvSpPr>
          <p:cNvPr id="2" name="矢印: 上 1">
            <a:extLst>
              <a:ext uri="{FF2B5EF4-FFF2-40B4-BE49-F238E27FC236}">
                <a16:creationId xmlns:a16="http://schemas.microsoft.com/office/drawing/2014/main" id="{13F22F31-A7F2-11D6-3E75-7B62CD766703}"/>
              </a:ext>
            </a:extLst>
          </p:cNvPr>
          <p:cNvSpPr/>
          <p:nvPr/>
        </p:nvSpPr>
        <p:spPr>
          <a:xfrm rot="10800000">
            <a:off x="3657600" y="1108711"/>
            <a:ext cx="501650" cy="59690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矢印: 上 2">
            <a:extLst>
              <a:ext uri="{FF2B5EF4-FFF2-40B4-BE49-F238E27FC236}">
                <a16:creationId xmlns:a16="http://schemas.microsoft.com/office/drawing/2014/main" id="{13C67FD7-D28E-CF8D-C71C-A74433D4B901}"/>
              </a:ext>
            </a:extLst>
          </p:cNvPr>
          <p:cNvSpPr/>
          <p:nvPr/>
        </p:nvSpPr>
        <p:spPr>
          <a:xfrm rot="10800000">
            <a:off x="5365750" y="1099820"/>
            <a:ext cx="501650" cy="596900"/>
          </a:xfrm>
          <a:prstGeom prst="up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0823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1"/>
            <a:ext cx="12192000" cy="43249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bg1"/>
                </a:solidFill>
                <a:latin typeface="BIZ UDPゴシック" panose="020B0400000000000000" pitchFamily="50" charset="-128"/>
                <a:ea typeface="BIZ UDPゴシック" panose="020B0400000000000000" pitchFamily="50" charset="-128"/>
              </a:rPr>
              <a:t>中国の</a:t>
            </a:r>
            <a:r>
              <a:rPr lang="en-US" altLang="ja-JP" sz="2400" b="1" dirty="0">
                <a:solidFill>
                  <a:schemeClr val="bg1"/>
                </a:solidFill>
                <a:latin typeface="BIZ UDPゴシック" panose="020B0400000000000000" pitchFamily="50" charset="-128"/>
                <a:ea typeface="BIZ UDPゴシック" panose="020B0400000000000000" pitchFamily="50" charset="-128"/>
              </a:rPr>
              <a:t>HelixFold3</a:t>
            </a:r>
            <a:r>
              <a:rPr lang="ja-JP" altLang="en-US" sz="2400" b="1" dirty="0">
                <a:solidFill>
                  <a:schemeClr val="bg1"/>
                </a:solidFill>
                <a:latin typeface="BIZ UDPゴシック" panose="020B0400000000000000" pitchFamily="50" charset="-128"/>
                <a:ea typeface="BIZ UDPゴシック" panose="020B0400000000000000" pitchFamily="50" charset="-128"/>
              </a:rPr>
              <a:t>＠ローカルで動かせる</a:t>
            </a:r>
            <a:r>
              <a:rPr lang="en-US" altLang="ja-JP" sz="2400" b="1" dirty="0">
                <a:solidFill>
                  <a:schemeClr val="bg1"/>
                </a:solidFill>
                <a:latin typeface="BIZ UDPゴシック" panose="020B0400000000000000" pitchFamily="50" charset="-128"/>
                <a:ea typeface="BIZ UDPゴシック" panose="020B0400000000000000" pitchFamily="50" charset="-128"/>
              </a:rPr>
              <a:t>_</a:t>
            </a:r>
            <a:r>
              <a:rPr lang="ja-JP" altLang="en-US" sz="2400" b="1" dirty="0">
                <a:solidFill>
                  <a:schemeClr val="bg1"/>
                </a:solidFill>
                <a:latin typeface="BIZ UDPゴシック" panose="020B0400000000000000" pitchFamily="50" charset="-128"/>
                <a:ea typeface="BIZ UDPゴシック" panose="020B0400000000000000" pitchFamily="50" charset="-128"/>
              </a:rPr>
              <a:t>精度は実用レベルとの評価</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804C9220-51DF-A035-8BAF-BBF8FD5C900D}"/>
              </a:ext>
            </a:extLst>
          </p:cNvPr>
          <p:cNvSpPr txBox="1"/>
          <p:nvPr/>
        </p:nvSpPr>
        <p:spPr>
          <a:xfrm>
            <a:off x="247650" y="615950"/>
            <a:ext cx="11798300" cy="707886"/>
          </a:xfrm>
          <a:prstGeom prst="rect">
            <a:avLst/>
          </a:prstGeom>
          <a:noFill/>
        </p:spPr>
        <p:txBody>
          <a:bodyPr wrap="square" rtlCol="0">
            <a:spAutoFit/>
          </a:bodyPr>
          <a:lstStyle/>
          <a:p>
            <a:r>
              <a:rPr kumimoji="1" lang="en-US" altLang="ja-JP" sz="2000" dirty="0">
                <a:latin typeface="ADLaM Display" panose="02010000000000000000" pitchFamily="2" charset="0"/>
                <a:ea typeface="ADLaM Display" panose="02010000000000000000" pitchFamily="2" charset="0"/>
                <a:cs typeface="ADLaM Display" panose="02010000000000000000" pitchFamily="2" charset="0"/>
              </a:rPr>
              <a:t>2024</a:t>
            </a:r>
            <a:r>
              <a:rPr kumimoji="1" lang="ja-JP" altLang="en-US" sz="2000" dirty="0">
                <a:latin typeface="ADLaM Display" panose="02010000000000000000" pitchFamily="2" charset="0"/>
                <a:ea typeface="BIZ UDPゴシック" panose="020B0400000000000000" pitchFamily="50" charset="-128"/>
                <a:cs typeface="ADLaM Display" panose="02010000000000000000" pitchFamily="2" charset="0"/>
              </a:rPr>
              <a:t>年</a:t>
            </a:r>
            <a:r>
              <a:rPr kumimoji="1" lang="en-US" altLang="ja-JP" sz="2000" dirty="0">
                <a:latin typeface="ADLaM Display" panose="02010000000000000000" pitchFamily="2" charset="0"/>
                <a:ea typeface="ADLaM Display" panose="02010000000000000000" pitchFamily="2" charset="0"/>
                <a:cs typeface="ADLaM Display" panose="02010000000000000000" pitchFamily="2" charset="0"/>
              </a:rPr>
              <a:t>5</a:t>
            </a:r>
            <a:r>
              <a:rPr kumimoji="1" lang="ja-JP" altLang="en-US" sz="2000" dirty="0">
                <a:latin typeface="ADLaM Display" panose="02010000000000000000" pitchFamily="2" charset="0"/>
                <a:ea typeface="BIZ UDPゴシック" panose="020B0400000000000000" pitchFamily="50" charset="-128"/>
                <a:cs typeface="ADLaM Display" panose="02010000000000000000" pitchFamily="2" charset="0"/>
              </a:rPr>
              <a:t>月に</a:t>
            </a:r>
            <a:r>
              <a:rPr kumimoji="1" lang="en-US" altLang="ja-JP" sz="2000" dirty="0">
                <a:latin typeface="ADLaM Display" panose="02010000000000000000" pitchFamily="2" charset="0"/>
                <a:ea typeface="ADLaM Display" panose="02010000000000000000" pitchFamily="2" charset="0"/>
                <a:cs typeface="ADLaM Display" panose="02010000000000000000" pitchFamily="2" charset="0"/>
              </a:rPr>
              <a:t>Al</a:t>
            </a:r>
            <a:r>
              <a:rPr lang="en-US" altLang="ja-JP" sz="2000" dirty="0">
                <a:latin typeface="ADLaM Display" panose="02010000000000000000" pitchFamily="2" charset="0"/>
                <a:ea typeface="ADLaM Display" panose="02010000000000000000" pitchFamily="2" charset="0"/>
                <a:cs typeface="ADLaM Display" panose="02010000000000000000" pitchFamily="2" charset="0"/>
              </a:rPr>
              <a:t>phaFold3</a:t>
            </a:r>
            <a:r>
              <a:rPr lang="ja-JP" altLang="en-US" sz="2000" dirty="0">
                <a:latin typeface="ADLaM Display" panose="02010000000000000000" pitchFamily="2" charset="0"/>
                <a:ea typeface="BIZ UDPゴシック" panose="020B0400000000000000" pitchFamily="50" charset="-128"/>
                <a:cs typeface="ADLaM Display" panose="02010000000000000000" pitchFamily="2" charset="0"/>
              </a:rPr>
              <a:t>が登場。</a:t>
            </a:r>
            <a:r>
              <a:rPr lang="en-US" altLang="ja-JP" sz="2000" dirty="0">
                <a:latin typeface="ADLaM Display" panose="02010000000000000000" pitchFamily="2" charset="0"/>
                <a:ea typeface="ADLaM Display" panose="02010000000000000000" pitchFamily="2" charset="0"/>
                <a:cs typeface="ADLaM Display" panose="02010000000000000000" pitchFamily="2" charset="0"/>
              </a:rPr>
              <a:t>2024</a:t>
            </a:r>
            <a:r>
              <a:rPr lang="ja-JP" altLang="en-US" sz="2000" dirty="0">
                <a:latin typeface="ADLaM Display" panose="02010000000000000000" pitchFamily="2" charset="0"/>
                <a:ea typeface="BIZ UDPゴシック" panose="020B0400000000000000" pitchFamily="50" charset="-128"/>
                <a:cs typeface="ADLaM Display" panose="02010000000000000000" pitchFamily="2" charset="0"/>
              </a:rPr>
              <a:t>年</a:t>
            </a:r>
            <a:r>
              <a:rPr lang="en-US" altLang="ja-JP" sz="2000" dirty="0">
                <a:latin typeface="ADLaM Display" panose="02010000000000000000" pitchFamily="2" charset="0"/>
                <a:ea typeface="ADLaM Display" panose="02010000000000000000" pitchFamily="2" charset="0"/>
                <a:cs typeface="ADLaM Display" panose="02010000000000000000" pitchFamily="2" charset="0"/>
              </a:rPr>
              <a:t>9</a:t>
            </a:r>
            <a:r>
              <a:rPr lang="ja-JP" altLang="en-US" sz="2000" dirty="0">
                <a:latin typeface="ADLaM Display" panose="02010000000000000000" pitchFamily="2" charset="0"/>
                <a:ea typeface="BIZ UDPゴシック" panose="020B0400000000000000" pitchFamily="50" charset="-128"/>
                <a:cs typeface="ADLaM Display" panose="02010000000000000000" pitchFamily="2" charset="0"/>
              </a:rPr>
              <a:t>月には中国のグループが</a:t>
            </a:r>
            <a:r>
              <a:rPr lang="en-US" altLang="ja-JP" sz="2000" dirty="0">
                <a:latin typeface="ADLaM Display" panose="02010000000000000000" pitchFamily="2" charset="0"/>
                <a:ea typeface="ADLaM Display" panose="02010000000000000000" pitchFamily="2" charset="0"/>
                <a:cs typeface="ADLaM Display" panose="02010000000000000000" pitchFamily="2" charset="0"/>
              </a:rPr>
              <a:t>HelixFold3</a:t>
            </a:r>
            <a:r>
              <a:rPr lang="ja-JP" altLang="en-US" sz="2000" dirty="0">
                <a:latin typeface="ADLaM Display" panose="02010000000000000000" pitchFamily="2" charset="0"/>
                <a:ea typeface="BIZ UDPゴシック" panose="020B0400000000000000" pitchFamily="50" charset="-128"/>
                <a:cs typeface="ADLaM Display" panose="02010000000000000000" pitchFamily="2" charset="0"/>
              </a:rPr>
              <a:t>を公開。</a:t>
            </a:r>
            <a:endParaRPr lang="en-US" altLang="ja-JP" sz="2000" dirty="0">
              <a:latin typeface="ADLaM Display" panose="02010000000000000000" pitchFamily="2" charset="0"/>
              <a:ea typeface="BIZ UDPゴシック" panose="020B0400000000000000" pitchFamily="50" charset="-128"/>
              <a:cs typeface="ADLaM Display" panose="02010000000000000000" pitchFamily="2" charset="0"/>
            </a:endParaRPr>
          </a:p>
          <a:p>
            <a:r>
              <a:rPr kumimoji="1" lang="ja-JP" altLang="en-US" sz="2000" dirty="0">
                <a:latin typeface="ADLaM Display" panose="02010000000000000000" pitchFamily="2" charset="0"/>
                <a:ea typeface="BIZ UDPゴシック" panose="020B0400000000000000" pitchFamily="50" charset="-128"/>
                <a:cs typeface="ADLaM Display" panose="02010000000000000000" pitchFamily="2" charset="0"/>
              </a:rPr>
              <a:t>中国のグループは</a:t>
            </a:r>
            <a:r>
              <a:rPr kumimoji="1" lang="en-US" altLang="ja-JP" sz="2000" dirty="0">
                <a:latin typeface="ADLaM Display" panose="02010000000000000000" pitchFamily="2" charset="0"/>
                <a:ea typeface="BIZ UDPゴシック" panose="020B0400000000000000" pitchFamily="50" charset="-128"/>
                <a:cs typeface="ADLaM Display" panose="02010000000000000000" pitchFamily="2" charset="0"/>
              </a:rPr>
              <a:t>AlphaFold3</a:t>
            </a:r>
            <a:r>
              <a:rPr kumimoji="1" lang="ja-JP" altLang="en-US" sz="2000" dirty="0">
                <a:latin typeface="ADLaM Display" panose="02010000000000000000" pitchFamily="2" charset="0"/>
                <a:ea typeface="BIZ UDPゴシック" panose="020B0400000000000000" pitchFamily="50" charset="-128"/>
                <a:cs typeface="ADLaM Display" panose="02010000000000000000" pitchFamily="2" charset="0"/>
              </a:rPr>
              <a:t>の論文を読み解き、ぐローンを実装した模様。</a:t>
            </a:r>
            <a:r>
              <a:rPr kumimoji="1" lang="en-US" altLang="ja-JP" sz="2000" dirty="0">
                <a:latin typeface="ADLaM Display" panose="02010000000000000000" pitchFamily="2" charset="0"/>
                <a:ea typeface="BIZ UDPゴシック" panose="020B0400000000000000" pitchFamily="50" charset="-128"/>
                <a:cs typeface="ADLaM Display" panose="02010000000000000000" pitchFamily="2" charset="0"/>
              </a:rPr>
              <a:t>11</a:t>
            </a:r>
            <a:r>
              <a:rPr kumimoji="1" lang="ja-JP" altLang="en-US" sz="2000" dirty="0">
                <a:latin typeface="ADLaM Display" panose="02010000000000000000" pitchFamily="2" charset="0"/>
                <a:ea typeface="BIZ UDPゴシック" panose="020B0400000000000000" pitchFamily="50" charset="-128"/>
                <a:cs typeface="ADLaM Display" panose="02010000000000000000" pitchFamily="2" charset="0"/>
              </a:rPr>
              <a:t>月には正式リリース。</a:t>
            </a:r>
            <a:endParaRPr kumimoji="1" lang="en-US" altLang="ja-JP" sz="20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2050" name="Picture 2">
            <a:extLst>
              <a:ext uri="{FF2B5EF4-FFF2-40B4-BE49-F238E27FC236}">
                <a16:creationId xmlns:a16="http://schemas.microsoft.com/office/drawing/2014/main" id="{CB338C70-CB44-8D4B-C334-20D530A9E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25" y="1584462"/>
            <a:ext cx="4467225" cy="44672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76FDC868-0299-3843-BA94-B69B106980A3}"/>
              </a:ext>
            </a:extLst>
          </p:cNvPr>
          <p:cNvSpPr txBox="1"/>
          <p:nvPr/>
        </p:nvSpPr>
        <p:spPr>
          <a:xfrm>
            <a:off x="76200" y="6051687"/>
            <a:ext cx="5118100" cy="461665"/>
          </a:xfrm>
          <a:prstGeom prst="rect">
            <a:avLst/>
          </a:prstGeom>
          <a:noFill/>
        </p:spPr>
        <p:txBody>
          <a:bodyPr wrap="square">
            <a:spAutoFit/>
          </a:bodyPr>
          <a:lstStyle/>
          <a:p>
            <a:r>
              <a:rPr lang="en-US" altLang="ja-JP" sz="1200" dirty="0">
                <a:latin typeface="ADLaM Display" panose="02010000000000000000" pitchFamily="2" charset="0"/>
                <a:ea typeface="ADLaM Display" panose="02010000000000000000" pitchFamily="2" charset="0"/>
                <a:cs typeface="ADLaM Display" panose="02010000000000000000" pitchFamily="2" charset="0"/>
              </a:rPr>
              <a:t>https://github.com/PaddlePaddle/PaddleHelix/blob/dev/apps/protein_folding/helixfold3/images/proteins_heter_v2_success_rate.png</a:t>
            </a:r>
            <a:endParaRPr lang="ja-JP" altLang="en-US" sz="1200" dirty="0">
              <a:latin typeface="ADLaM Display" panose="02010000000000000000" pitchFamily="2" charset="0"/>
              <a:cs typeface="ADLaM Display" panose="02010000000000000000" pitchFamily="2" charset="0"/>
            </a:endParaRPr>
          </a:p>
        </p:txBody>
      </p:sp>
      <p:pic>
        <p:nvPicPr>
          <p:cNvPr id="14" name="図 13">
            <a:extLst>
              <a:ext uri="{FF2B5EF4-FFF2-40B4-BE49-F238E27FC236}">
                <a16:creationId xmlns:a16="http://schemas.microsoft.com/office/drawing/2014/main" id="{7DADD353-91F9-1426-10F6-9B4F6117312B}"/>
              </a:ext>
            </a:extLst>
          </p:cNvPr>
          <p:cNvPicPr>
            <a:picLocks noChangeAspect="1"/>
          </p:cNvPicPr>
          <p:nvPr/>
        </p:nvPicPr>
        <p:blipFill>
          <a:blip r:embed="rId3"/>
          <a:stretch>
            <a:fillRect/>
          </a:stretch>
        </p:blipFill>
        <p:spPr>
          <a:xfrm>
            <a:off x="5209820" y="1584462"/>
            <a:ext cx="6836130" cy="3049851"/>
          </a:xfrm>
          <a:prstGeom prst="rect">
            <a:avLst/>
          </a:prstGeom>
        </p:spPr>
      </p:pic>
      <p:sp>
        <p:nvSpPr>
          <p:cNvPr id="16" name="テキスト ボックス 15">
            <a:extLst>
              <a:ext uri="{FF2B5EF4-FFF2-40B4-BE49-F238E27FC236}">
                <a16:creationId xmlns:a16="http://schemas.microsoft.com/office/drawing/2014/main" id="{2B222630-E471-AEFF-4CA5-4C27ABF45F20}"/>
              </a:ext>
            </a:extLst>
          </p:cNvPr>
          <p:cNvSpPr txBox="1"/>
          <p:nvPr/>
        </p:nvSpPr>
        <p:spPr>
          <a:xfrm>
            <a:off x="5256213" y="4894939"/>
            <a:ext cx="6859587" cy="1815882"/>
          </a:xfrm>
          <a:prstGeom prst="rect">
            <a:avLst/>
          </a:prstGeom>
          <a:noFill/>
        </p:spPr>
        <p:txBody>
          <a:bodyPr wrap="square">
            <a:spAutoFit/>
          </a:bodyPr>
          <a:lstStyle/>
          <a:p>
            <a:r>
              <a:rPr lang="ja-JP" altLang="en-US" sz="1600" dirty="0">
                <a:latin typeface="BIZ UDPゴシック" panose="020B0400000000000000" pitchFamily="50" charset="-128"/>
                <a:ea typeface="BIZ UDPゴシック" panose="020B0400000000000000" pitchFamily="50" charset="-128"/>
              </a:rPr>
              <a:t>中国の</a:t>
            </a:r>
            <a:r>
              <a:rPr lang="en-US" altLang="ja-JP" sz="1600" dirty="0">
                <a:latin typeface="BIZ UDPゴシック" panose="020B0400000000000000" pitchFamily="50" charset="-128"/>
                <a:ea typeface="BIZ UDPゴシック" panose="020B0400000000000000" pitchFamily="50" charset="-128"/>
              </a:rPr>
              <a:t>Baidu, Inc.</a:t>
            </a:r>
            <a:r>
              <a:rPr lang="ja-JP" altLang="en-US" sz="1600" dirty="0">
                <a:latin typeface="BIZ UDPゴシック" panose="020B0400000000000000" pitchFamily="50" charset="-128"/>
                <a:ea typeface="BIZ UDPゴシック" panose="020B0400000000000000" pitchFamily="50" charset="-128"/>
              </a:rPr>
              <a:t>（バイドゥ株式会社）は、世界初の</a:t>
            </a:r>
            <a:r>
              <a:rPr lang="en-US" altLang="ja-JP" sz="1600" dirty="0">
                <a:latin typeface="BIZ UDPゴシック" panose="020B0400000000000000" pitchFamily="50" charset="-128"/>
                <a:ea typeface="BIZ UDPゴシック" panose="020B0400000000000000" pitchFamily="50" charset="-128"/>
              </a:rPr>
              <a:t>DeepMind</a:t>
            </a:r>
            <a:r>
              <a:rPr lang="ja-JP" altLang="en-US" sz="1600" dirty="0">
                <a:latin typeface="BIZ UDPゴシック" panose="020B0400000000000000" pitchFamily="50" charset="-128"/>
                <a:ea typeface="BIZ UDPゴシック" panose="020B0400000000000000" pitchFamily="50" charset="-128"/>
              </a:rPr>
              <a:t>「</a:t>
            </a:r>
            <a:r>
              <a:rPr lang="en-US" altLang="ja-JP" sz="1600" dirty="0">
                <a:latin typeface="BIZ UDPゴシック" panose="020B0400000000000000" pitchFamily="50" charset="-128"/>
                <a:ea typeface="BIZ UDPゴシック" panose="020B0400000000000000" pitchFamily="50" charset="-128"/>
              </a:rPr>
              <a:t>AlphaFold3</a:t>
            </a:r>
            <a:r>
              <a:rPr lang="ja-JP" altLang="en-US" sz="1600" dirty="0">
                <a:latin typeface="BIZ UDPゴシック" panose="020B0400000000000000" pitchFamily="50" charset="-128"/>
                <a:ea typeface="BIZ UDPゴシック" panose="020B0400000000000000" pitchFamily="50" charset="-128"/>
              </a:rPr>
              <a:t>」をベンチマークとする生物分野向けの大型モデル「</a:t>
            </a:r>
            <a:r>
              <a:rPr lang="en-US" altLang="ja-JP" sz="1600" dirty="0">
                <a:latin typeface="BIZ UDPゴシック" panose="020B0400000000000000" pitchFamily="50" charset="-128"/>
                <a:ea typeface="BIZ UDPゴシック" panose="020B0400000000000000" pitchFamily="50" charset="-128"/>
              </a:rPr>
              <a:t>HelixFold3</a:t>
            </a:r>
            <a:r>
              <a:rPr lang="ja-JP" altLang="en-US" sz="1600" dirty="0">
                <a:latin typeface="BIZ UDPゴシック" panose="020B0400000000000000" pitchFamily="50" charset="-128"/>
                <a:ea typeface="BIZ UDPゴシック" panose="020B0400000000000000" pitchFamily="50" charset="-128"/>
              </a:rPr>
              <a:t>」を正式リリース。</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今回リリースされた「</a:t>
            </a:r>
            <a:r>
              <a:rPr lang="en-US" altLang="ja-JP" sz="1600" dirty="0">
                <a:latin typeface="BIZ UDPゴシック" panose="020B0400000000000000" pitchFamily="50" charset="-128"/>
                <a:ea typeface="BIZ UDPゴシック" panose="020B0400000000000000" pitchFamily="50" charset="-128"/>
              </a:rPr>
              <a:t>HelixFold3</a:t>
            </a:r>
            <a:r>
              <a:rPr lang="ja-JP" altLang="en-US" sz="1600" dirty="0">
                <a:latin typeface="BIZ UDPゴシック" panose="020B0400000000000000" pitchFamily="50" charset="-128"/>
                <a:ea typeface="BIZ UDPゴシック" panose="020B0400000000000000" pitchFamily="50" charset="-128"/>
              </a:rPr>
              <a:t>」は、この「</a:t>
            </a:r>
            <a:r>
              <a:rPr lang="en-US" altLang="ja-JP" sz="1600" dirty="0">
                <a:latin typeface="BIZ UDPゴシック" panose="020B0400000000000000" pitchFamily="50" charset="-128"/>
                <a:ea typeface="BIZ UDPゴシック" panose="020B0400000000000000" pitchFamily="50" charset="-128"/>
              </a:rPr>
              <a:t>AlphaFold 3</a:t>
            </a:r>
            <a:r>
              <a:rPr lang="ja-JP" altLang="en-US" sz="1600" dirty="0">
                <a:latin typeface="BIZ UDPゴシック" panose="020B0400000000000000" pitchFamily="50" charset="-128"/>
                <a:ea typeface="BIZ UDPゴシック" panose="020B0400000000000000" pitchFamily="50" charset="-128"/>
              </a:rPr>
              <a:t>」をベンチマークとしており、実施されたテストでは、低分子リガンドと核酸分子（</a:t>
            </a:r>
            <a:r>
              <a:rPr lang="en-US" altLang="ja-JP" sz="1600" dirty="0">
                <a:latin typeface="BIZ UDPゴシック" panose="020B0400000000000000" pitchFamily="50" charset="-128"/>
                <a:ea typeface="BIZ UDPゴシック" panose="020B0400000000000000" pitchFamily="50" charset="-128"/>
              </a:rPr>
              <a:t>DNA </a:t>
            </a:r>
            <a:r>
              <a:rPr lang="ja-JP" altLang="en-US" sz="1600" dirty="0">
                <a:latin typeface="BIZ UDPゴシック" panose="020B0400000000000000" pitchFamily="50" charset="-128"/>
                <a:ea typeface="BIZ UDPゴシック" panose="020B0400000000000000" pitchFamily="50" charset="-128"/>
              </a:rPr>
              <a:t>と </a:t>
            </a:r>
            <a:r>
              <a:rPr lang="en-US" altLang="ja-JP" sz="1600" dirty="0">
                <a:latin typeface="BIZ UDPゴシック" panose="020B0400000000000000" pitchFamily="50" charset="-128"/>
                <a:ea typeface="BIZ UDPゴシック" panose="020B0400000000000000" pitchFamily="50" charset="-128"/>
              </a:rPr>
              <a:t>RNA</a:t>
            </a:r>
            <a:r>
              <a:rPr lang="ja-JP" altLang="en-US" sz="1600" dirty="0">
                <a:latin typeface="BIZ UDPゴシック" panose="020B0400000000000000" pitchFamily="50" charset="-128"/>
                <a:ea typeface="BIZ UDPゴシック" panose="020B0400000000000000" pitchFamily="50" charset="-128"/>
              </a:rPr>
              <a:t>を含む）、タンパク質の相互作用と構造予測において優れたパフォーマンスを発揮。</a:t>
            </a:r>
          </a:p>
        </p:txBody>
      </p:sp>
      <p:sp>
        <p:nvSpPr>
          <p:cNvPr id="12" name="テキスト ボックス 11">
            <a:extLst>
              <a:ext uri="{FF2B5EF4-FFF2-40B4-BE49-F238E27FC236}">
                <a16:creationId xmlns:a16="http://schemas.microsoft.com/office/drawing/2014/main" id="{09C81B2A-052E-6093-21E1-23CC55F2EB66}"/>
              </a:ext>
            </a:extLst>
          </p:cNvPr>
          <p:cNvSpPr txBox="1"/>
          <p:nvPr/>
        </p:nvSpPr>
        <p:spPr>
          <a:xfrm>
            <a:off x="6297613" y="4302961"/>
            <a:ext cx="3709987" cy="369332"/>
          </a:xfrm>
          <a:prstGeom prst="rect">
            <a:avLst/>
          </a:prstGeom>
          <a:noFill/>
        </p:spPr>
        <p:txBody>
          <a:bodyPr wrap="square">
            <a:spAutoFit/>
          </a:bodyPr>
          <a:lstStyle/>
          <a:p>
            <a:pPr algn="ctr"/>
            <a:r>
              <a:rPr lang="en-US" altLang="ja-JP"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https://paddlehelix.baidu.com/</a:t>
            </a:r>
            <a:endParaRPr lang="ja-JP" altLang="en-US" dirty="0">
              <a:solidFill>
                <a:srgbClr val="C00000"/>
              </a:solidFill>
              <a:latin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457649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68D86F2-D780-2DA9-1F69-9A13FDD0C9D4}"/>
              </a:ext>
            </a:extLst>
          </p:cNvPr>
          <p:cNvSpPr/>
          <p:nvPr/>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CC26300-F1E8-232C-089B-97F19AE7A377}"/>
              </a:ext>
            </a:extLst>
          </p:cNvPr>
          <p:cNvSpPr txBox="1"/>
          <p:nvPr/>
        </p:nvSpPr>
        <p:spPr>
          <a:xfrm>
            <a:off x="0" y="2767280"/>
            <a:ext cx="12192000" cy="1323439"/>
          </a:xfrm>
          <a:prstGeom prst="rect">
            <a:avLst/>
          </a:prstGeom>
          <a:noFill/>
        </p:spPr>
        <p:txBody>
          <a:bodyPr wrap="square" rtlCol="0">
            <a:spAutoFit/>
          </a:bodyPr>
          <a:lstStyle/>
          <a:p>
            <a:pPr algn="ctr"/>
            <a:r>
              <a:rPr lang="ja-JP" altLang="en-US" sz="8000" b="1" dirty="0">
                <a:solidFill>
                  <a:schemeClr val="bg1"/>
                </a:solidFill>
                <a:latin typeface="Arial Rounded MT Bold" panose="020F0704030504030204" pitchFamily="34" charset="0"/>
                <a:ea typeface="BIZ UDPゴシック" panose="020B0400000000000000" pitchFamily="50" charset="-128"/>
              </a:rPr>
              <a:t>最後</a:t>
            </a:r>
            <a:r>
              <a:rPr lang="ja-JP" altLang="en-US" sz="2400" b="1" dirty="0">
                <a:solidFill>
                  <a:schemeClr val="bg1"/>
                </a:solidFill>
                <a:latin typeface="Arial Rounded MT Bold" panose="020F0704030504030204" pitchFamily="34" charset="0"/>
                <a:ea typeface="BIZ UDPゴシック" panose="020B0400000000000000" pitchFamily="50" charset="-128"/>
              </a:rPr>
              <a:t>に宣伝</a:t>
            </a:r>
            <a:r>
              <a:rPr lang="ja-JP" altLang="en-US" sz="8000" b="1" dirty="0">
                <a:solidFill>
                  <a:schemeClr val="bg1"/>
                </a:solidFill>
                <a:latin typeface="Arial Rounded MT Bold" panose="020F0704030504030204" pitchFamily="34" charset="0"/>
                <a:ea typeface="BIZ UDPゴシック" panose="020B0400000000000000" pitchFamily="50" charset="-128"/>
              </a:rPr>
              <a:t>・・・</a:t>
            </a:r>
            <a:endParaRPr kumimoji="1" lang="ja-JP" altLang="en-US" sz="8000" b="1" dirty="0">
              <a:solidFill>
                <a:schemeClr val="bg1"/>
              </a:solidFill>
              <a:latin typeface="Arial Rounded MT Bold" panose="020F0704030504030204" pitchFamily="34" charset="0"/>
              <a:ea typeface="BIZ UDPゴシック" panose="020B0400000000000000" pitchFamily="50" charset="-128"/>
            </a:endParaRPr>
          </a:p>
        </p:txBody>
      </p:sp>
    </p:spTree>
    <p:extLst>
      <p:ext uri="{BB962C8B-B14F-4D97-AF65-F5344CB8AC3E}">
        <p14:creationId xmlns:p14="http://schemas.microsoft.com/office/powerpoint/2010/main" val="327651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1840C-0533-BD68-DFBF-D5BF78DE38AE}"/>
            </a:ext>
          </a:extLst>
        </p:cNvPr>
        <p:cNvGrpSpPr/>
        <p:nvPr/>
      </p:nvGrpSpPr>
      <p:grpSpPr>
        <a:xfrm>
          <a:off x="0" y="0"/>
          <a:ext cx="0" cy="0"/>
          <a:chOff x="0" y="0"/>
          <a:chExt cx="0" cy="0"/>
        </a:xfrm>
      </p:grpSpPr>
      <p:pic>
        <p:nvPicPr>
          <p:cNvPr id="8" name="図 7">
            <a:extLst>
              <a:ext uri="{FF2B5EF4-FFF2-40B4-BE49-F238E27FC236}">
                <a16:creationId xmlns:a16="http://schemas.microsoft.com/office/drawing/2014/main" id="{D2FCB4F8-77B9-C44D-1FAA-63686EE65B1D}"/>
              </a:ext>
            </a:extLst>
          </p:cNvPr>
          <p:cNvPicPr>
            <a:picLocks noChangeAspect="1"/>
          </p:cNvPicPr>
          <p:nvPr/>
        </p:nvPicPr>
        <p:blipFill>
          <a:blip r:embed="rId2"/>
          <a:stretch>
            <a:fillRect/>
          </a:stretch>
        </p:blipFill>
        <p:spPr>
          <a:xfrm>
            <a:off x="6658862" y="228600"/>
            <a:ext cx="5095561" cy="6629400"/>
          </a:xfrm>
          <a:prstGeom prst="rect">
            <a:avLst/>
          </a:prstGeom>
        </p:spPr>
      </p:pic>
      <p:pic>
        <p:nvPicPr>
          <p:cNvPr id="5" name="図 4">
            <a:extLst>
              <a:ext uri="{FF2B5EF4-FFF2-40B4-BE49-F238E27FC236}">
                <a16:creationId xmlns:a16="http://schemas.microsoft.com/office/drawing/2014/main" id="{2073C47F-D6F0-F55F-EA67-6B69E62D91AE}"/>
              </a:ext>
            </a:extLst>
          </p:cNvPr>
          <p:cNvPicPr>
            <a:picLocks noChangeAspect="1"/>
          </p:cNvPicPr>
          <p:nvPr/>
        </p:nvPicPr>
        <p:blipFill>
          <a:blip r:embed="rId3"/>
          <a:stretch>
            <a:fillRect/>
          </a:stretch>
        </p:blipFill>
        <p:spPr>
          <a:xfrm>
            <a:off x="394821" y="-6535"/>
            <a:ext cx="5307495" cy="6858000"/>
          </a:xfrm>
          <a:prstGeom prst="rect">
            <a:avLst/>
          </a:prstGeom>
        </p:spPr>
      </p:pic>
      <p:sp>
        <p:nvSpPr>
          <p:cNvPr id="2" name="正方形/長方形 1">
            <a:extLst>
              <a:ext uri="{FF2B5EF4-FFF2-40B4-BE49-F238E27FC236}">
                <a16:creationId xmlns:a16="http://schemas.microsoft.com/office/drawing/2014/main" id="{0B661107-3B4E-D441-E4B4-5FCBBD5FCC2D}"/>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erlin Sans FB Demi" panose="020E0802020502020306" pitchFamily="34" charset="0"/>
                <a:ea typeface="BIZ UDPゴシック" panose="020B0400000000000000" pitchFamily="50" charset="-128"/>
                <a:cs typeface="Shrikhand" panose="02000000000000000000" pitchFamily="2" charset="0"/>
              </a:rPr>
              <a:t>戦略研マンスリー＠</a:t>
            </a:r>
            <a:r>
              <a:rPr kumimoji="1" lang="en-US" altLang="ja-JP" sz="2400" dirty="0">
                <a:latin typeface="Berlin Sans FB Demi" panose="020E0802020502020306" pitchFamily="34" charset="0"/>
                <a:ea typeface="BIZ UDPゴシック" panose="020B0400000000000000" pitchFamily="50" charset="-128"/>
                <a:cs typeface="Shrikhand" panose="02000000000000000000" pitchFamily="2" charset="0"/>
              </a:rPr>
              <a:t>『</a:t>
            </a:r>
            <a:r>
              <a:rPr kumimoji="1" lang="ja-JP" altLang="en-US" sz="2400" dirty="0">
                <a:latin typeface="Berlin Sans FB Demi" panose="020E0802020502020306" pitchFamily="34" charset="0"/>
                <a:ea typeface="BIZ UDPゴシック" panose="020B0400000000000000" pitchFamily="50" charset="-128"/>
                <a:cs typeface="Shrikhand" panose="02000000000000000000" pitchFamily="2" charset="0"/>
              </a:rPr>
              <a:t>未来をつくるシナリオ・プランニング</a:t>
            </a:r>
            <a:r>
              <a:rPr kumimoji="1" lang="en-US" altLang="ja-JP" sz="2400" dirty="0">
                <a:latin typeface="Berlin Sans FB Demi" panose="020E0802020502020306" pitchFamily="34" charset="0"/>
                <a:ea typeface="BIZ UDPゴシック" panose="020B0400000000000000" pitchFamily="50" charset="-128"/>
                <a:cs typeface="Shrikhand" panose="02000000000000000000" pitchFamily="2" charset="0"/>
              </a:rPr>
              <a:t>』</a:t>
            </a:r>
            <a:r>
              <a:rPr kumimoji="1" lang="ja-JP" altLang="en-US" sz="2400" dirty="0">
                <a:latin typeface="Berlin Sans FB Demi" panose="020E0802020502020306" pitchFamily="34" charset="0"/>
                <a:ea typeface="BIZ UDPゴシック" panose="020B0400000000000000" pitchFamily="50" charset="-128"/>
                <a:cs typeface="Shrikhand" panose="02000000000000000000" pitchFamily="2" charset="0"/>
              </a:rPr>
              <a:t>　</a:t>
            </a:r>
            <a:r>
              <a:rPr kumimoji="1" lang="en-US" altLang="ja-JP" sz="2400" dirty="0">
                <a:latin typeface="Berlin Sans FB Demi" panose="020E0802020502020306" pitchFamily="34" charset="0"/>
                <a:ea typeface="BIZ UDPゴシック" panose="020B0400000000000000" pitchFamily="50" charset="-128"/>
                <a:cs typeface="Shrikhand" panose="02000000000000000000" pitchFamily="2" charset="0"/>
              </a:rPr>
              <a:t>2024</a:t>
            </a:r>
            <a:r>
              <a:rPr kumimoji="1" lang="ja-JP" altLang="en-US" sz="2400" dirty="0">
                <a:latin typeface="Berlin Sans FB Demi" panose="020E0802020502020306" pitchFamily="34" charset="0"/>
                <a:ea typeface="BIZ UDPゴシック" panose="020B0400000000000000" pitchFamily="50" charset="-128"/>
                <a:cs typeface="Shrikhand" panose="02000000000000000000" pitchFamily="2" charset="0"/>
              </a:rPr>
              <a:t>年</a:t>
            </a:r>
            <a:r>
              <a:rPr kumimoji="1" lang="en-US" altLang="ja-JP" sz="2400" dirty="0">
                <a:latin typeface="Berlin Sans FB Demi" panose="020E0802020502020306" pitchFamily="34" charset="0"/>
                <a:ea typeface="BIZ UDPゴシック" panose="020B0400000000000000" pitchFamily="50" charset="-128"/>
                <a:cs typeface="Shrikhand" panose="02000000000000000000" pitchFamily="2" charset="0"/>
              </a:rPr>
              <a:t>11</a:t>
            </a:r>
            <a:r>
              <a:rPr kumimoji="1" lang="ja-JP" altLang="en-US" sz="2400" dirty="0">
                <a:latin typeface="Berlin Sans FB Demi" panose="020E0802020502020306" pitchFamily="34" charset="0"/>
                <a:ea typeface="BIZ UDPゴシック" panose="020B0400000000000000" pitchFamily="50" charset="-128"/>
                <a:cs typeface="Shrikhand" panose="02000000000000000000" pitchFamily="2" charset="0"/>
              </a:rPr>
              <a:t>月</a:t>
            </a:r>
          </a:p>
        </p:txBody>
      </p:sp>
      <p:pic>
        <p:nvPicPr>
          <p:cNvPr id="11" name="図 10">
            <a:extLst>
              <a:ext uri="{FF2B5EF4-FFF2-40B4-BE49-F238E27FC236}">
                <a16:creationId xmlns:a16="http://schemas.microsoft.com/office/drawing/2014/main" id="{973028F6-3249-8399-31DC-01934AA230A5}"/>
              </a:ext>
            </a:extLst>
          </p:cNvPr>
          <p:cNvPicPr>
            <a:picLocks noChangeAspect="1"/>
          </p:cNvPicPr>
          <p:nvPr/>
        </p:nvPicPr>
        <p:blipFill>
          <a:blip r:embed="rId4"/>
          <a:stretch>
            <a:fillRect/>
          </a:stretch>
        </p:blipFill>
        <p:spPr>
          <a:xfrm>
            <a:off x="5480716" y="5741398"/>
            <a:ext cx="1116602" cy="1116602"/>
          </a:xfrm>
          <a:prstGeom prst="rect">
            <a:avLst/>
          </a:prstGeom>
        </p:spPr>
      </p:pic>
    </p:spTree>
    <p:extLst>
      <p:ext uri="{BB962C8B-B14F-4D97-AF65-F5344CB8AC3E}">
        <p14:creationId xmlns:p14="http://schemas.microsoft.com/office/powerpoint/2010/main" val="3992312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1840C-0533-BD68-DFBF-D5BF78DE38AE}"/>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536E5123-C958-60E3-2E66-D6D97632C62F}"/>
              </a:ext>
            </a:extLst>
          </p:cNvPr>
          <p:cNvPicPr>
            <a:picLocks noChangeAspect="1"/>
          </p:cNvPicPr>
          <p:nvPr/>
        </p:nvPicPr>
        <p:blipFill>
          <a:blip r:embed="rId2"/>
          <a:stretch>
            <a:fillRect/>
          </a:stretch>
        </p:blipFill>
        <p:spPr>
          <a:xfrm>
            <a:off x="0" y="558800"/>
            <a:ext cx="9131302" cy="6319240"/>
          </a:xfrm>
          <a:prstGeom prst="rect">
            <a:avLst/>
          </a:prstGeom>
        </p:spPr>
      </p:pic>
      <p:sp>
        <p:nvSpPr>
          <p:cNvPr id="2" name="正方形/長方形 1">
            <a:extLst>
              <a:ext uri="{FF2B5EF4-FFF2-40B4-BE49-F238E27FC236}">
                <a16:creationId xmlns:a16="http://schemas.microsoft.com/office/drawing/2014/main" id="{0B661107-3B4E-D441-E4B4-5FCBBD5FCC2D}"/>
              </a:ext>
            </a:extLst>
          </p:cNvPr>
          <p:cNvSpPr/>
          <p:nvPr/>
        </p:nvSpPr>
        <p:spPr>
          <a:xfrm>
            <a:off x="-1" y="0"/>
            <a:ext cx="12191999" cy="488950"/>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erlin Sans FB Demi" panose="020E0802020502020306" pitchFamily="34" charset="0"/>
                <a:ea typeface="BIZ UDPゴシック" panose="020B0400000000000000" pitchFamily="50" charset="-128"/>
                <a:cs typeface="Shrikhand" panose="02000000000000000000" pitchFamily="2" charset="0"/>
              </a:rPr>
              <a:t>戦略研マンスリー＠</a:t>
            </a:r>
            <a:r>
              <a:rPr kumimoji="1" lang="en-US" altLang="ja-JP" sz="2400" dirty="0">
                <a:latin typeface="Berlin Sans FB Demi" panose="020E0802020502020306" pitchFamily="34" charset="0"/>
                <a:ea typeface="BIZ UDPゴシック" panose="020B0400000000000000" pitchFamily="50" charset="-128"/>
                <a:cs typeface="Shrikhand" panose="02000000000000000000" pitchFamily="2" charset="0"/>
              </a:rPr>
              <a:t>『</a:t>
            </a:r>
            <a:r>
              <a:rPr kumimoji="1" lang="ja-JP" altLang="en-US" sz="2400" dirty="0">
                <a:latin typeface="Berlin Sans FB Demi" panose="020E0802020502020306" pitchFamily="34" charset="0"/>
                <a:ea typeface="BIZ UDPゴシック" panose="020B0400000000000000" pitchFamily="50" charset="-128"/>
                <a:cs typeface="Shrikhand" panose="02000000000000000000" pitchFamily="2" charset="0"/>
              </a:rPr>
              <a:t>準結晶</a:t>
            </a:r>
            <a:r>
              <a:rPr kumimoji="1" lang="en-US" altLang="ja-JP" sz="2400" dirty="0">
                <a:latin typeface="Berlin Sans FB Demi" panose="020E0802020502020306" pitchFamily="34" charset="0"/>
                <a:ea typeface="BIZ UDPゴシック" panose="020B0400000000000000" pitchFamily="50" charset="-128"/>
                <a:cs typeface="Shrikhand" panose="02000000000000000000" pitchFamily="2" charset="0"/>
              </a:rPr>
              <a:t>』</a:t>
            </a:r>
            <a:r>
              <a:rPr kumimoji="1" lang="ja-JP" altLang="en-US" sz="2400" dirty="0">
                <a:latin typeface="Berlin Sans FB Demi" panose="020E0802020502020306" pitchFamily="34" charset="0"/>
                <a:ea typeface="BIZ UDPゴシック" panose="020B0400000000000000" pitchFamily="50" charset="-128"/>
                <a:cs typeface="Shrikhand" panose="02000000000000000000" pitchFamily="2" charset="0"/>
              </a:rPr>
              <a:t>　</a:t>
            </a:r>
            <a:r>
              <a:rPr kumimoji="1" lang="en-US" altLang="ja-JP" sz="2400" dirty="0">
                <a:latin typeface="Berlin Sans FB Demi" panose="020E0802020502020306" pitchFamily="34" charset="0"/>
                <a:ea typeface="BIZ UDPゴシック" panose="020B0400000000000000" pitchFamily="50" charset="-128"/>
                <a:cs typeface="Shrikhand" panose="02000000000000000000" pitchFamily="2" charset="0"/>
              </a:rPr>
              <a:t>2024</a:t>
            </a:r>
            <a:r>
              <a:rPr kumimoji="1" lang="ja-JP" altLang="en-US" sz="2400" dirty="0">
                <a:latin typeface="Berlin Sans FB Demi" panose="020E0802020502020306" pitchFamily="34" charset="0"/>
                <a:ea typeface="BIZ UDPゴシック" panose="020B0400000000000000" pitchFamily="50" charset="-128"/>
                <a:cs typeface="Shrikhand" panose="02000000000000000000" pitchFamily="2" charset="0"/>
              </a:rPr>
              <a:t>年</a:t>
            </a:r>
            <a:r>
              <a:rPr kumimoji="1" lang="en-US" altLang="ja-JP" sz="2400" dirty="0">
                <a:latin typeface="Berlin Sans FB Demi" panose="020E0802020502020306" pitchFamily="34" charset="0"/>
                <a:ea typeface="BIZ UDPゴシック" panose="020B0400000000000000" pitchFamily="50" charset="-128"/>
                <a:cs typeface="Shrikhand" panose="02000000000000000000" pitchFamily="2" charset="0"/>
              </a:rPr>
              <a:t>12</a:t>
            </a:r>
            <a:r>
              <a:rPr kumimoji="1" lang="ja-JP" altLang="en-US" sz="2400" dirty="0">
                <a:latin typeface="Berlin Sans FB Demi" panose="020E0802020502020306" pitchFamily="34" charset="0"/>
                <a:ea typeface="BIZ UDPゴシック" panose="020B0400000000000000" pitchFamily="50" charset="-128"/>
                <a:cs typeface="Shrikhand" panose="02000000000000000000" pitchFamily="2" charset="0"/>
              </a:rPr>
              <a:t>月</a:t>
            </a:r>
          </a:p>
        </p:txBody>
      </p:sp>
      <p:pic>
        <p:nvPicPr>
          <p:cNvPr id="6" name="図 5">
            <a:extLst>
              <a:ext uri="{FF2B5EF4-FFF2-40B4-BE49-F238E27FC236}">
                <a16:creationId xmlns:a16="http://schemas.microsoft.com/office/drawing/2014/main" id="{26AF76BF-6417-677A-D4EB-466E244C9C93}"/>
              </a:ext>
            </a:extLst>
          </p:cNvPr>
          <p:cNvPicPr>
            <a:picLocks noChangeAspect="1"/>
          </p:cNvPicPr>
          <p:nvPr/>
        </p:nvPicPr>
        <p:blipFill>
          <a:blip r:embed="rId3"/>
          <a:stretch>
            <a:fillRect/>
          </a:stretch>
        </p:blipFill>
        <p:spPr>
          <a:xfrm>
            <a:off x="9055101" y="3797300"/>
            <a:ext cx="3060700" cy="3060700"/>
          </a:xfrm>
          <a:prstGeom prst="rect">
            <a:avLst/>
          </a:prstGeom>
        </p:spPr>
      </p:pic>
    </p:spTree>
    <p:extLst>
      <p:ext uri="{BB962C8B-B14F-4D97-AF65-F5344CB8AC3E}">
        <p14:creationId xmlns:p14="http://schemas.microsoft.com/office/powerpoint/2010/main" val="1253029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おしまいです。</a:t>
            </a:r>
            <a:endParaRPr kumimoji="1" lang="ja-JP" altLang="en-US"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1768747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48099" y="5698300"/>
            <a:ext cx="977944" cy="106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847846" y="5500867"/>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路上アンケートのイラスト">
            <a:extLst>
              <a:ext uri="{FF2B5EF4-FFF2-40B4-BE49-F238E27FC236}">
                <a16:creationId xmlns:a16="http://schemas.microsoft.com/office/drawing/2014/main" id="{0B10907B-3B2E-369A-9458-A765F7DF2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57" y="4433982"/>
            <a:ext cx="2175556" cy="242401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アンケート」のイラスト文字">
            <a:extLst>
              <a:ext uri="{FF2B5EF4-FFF2-40B4-BE49-F238E27FC236}">
                <a16:creationId xmlns:a16="http://schemas.microsoft.com/office/drawing/2014/main" id="{8A217917-E9B5-9F99-A6FF-03A9A9EBEE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294254">
            <a:off x="-10793" y="2921981"/>
            <a:ext cx="2518873" cy="102770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5A7442E5-9454-5363-DD4F-FA62D483FBAF}"/>
              </a:ext>
            </a:extLst>
          </p:cNvPr>
          <p:cNvPicPr>
            <a:picLocks noChangeAspect="1"/>
          </p:cNvPicPr>
          <p:nvPr/>
        </p:nvPicPr>
        <p:blipFill>
          <a:blip r:embed="rId6"/>
          <a:stretch>
            <a:fillRect/>
          </a:stretch>
        </p:blipFill>
        <p:spPr>
          <a:xfrm>
            <a:off x="2835249" y="44841"/>
            <a:ext cx="6813158" cy="6813158"/>
          </a:xfrm>
          <a:prstGeom prst="rect">
            <a:avLst/>
          </a:prstGeom>
        </p:spPr>
      </p:pic>
    </p:spTree>
    <p:extLst>
      <p:ext uri="{BB962C8B-B14F-4D97-AF65-F5344CB8AC3E}">
        <p14:creationId xmlns:p14="http://schemas.microsoft.com/office/powerpoint/2010/main" val="3860754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3227479E-F510-9731-A553-17124AD632D4}"/>
              </a:ext>
            </a:extLst>
          </p:cNvPr>
          <p:cNvSpPr/>
          <p:nvPr/>
        </p:nvSpPr>
        <p:spPr>
          <a:xfrm>
            <a:off x="0" y="-3888"/>
            <a:ext cx="12192000" cy="6861888"/>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b="1" dirty="0">
              <a:solidFill>
                <a:schemeClr val="bg1"/>
              </a:solidFill>
              <a:latin typeface="BIZ UDP明朝 Medium" panose="02020500000000000000" pitchFamily="18" charset="-128"/>
              <a:ea typeface="BIZ UDP明朝 Medium" panose="02020500000000000000" pitchFamily="18" charset="-128"/>
            </a:endParaRPr>
          </a:p>
        </p:txBody>
      </p:sp>
      <p:sp>
        <p:nvSpPr>
          <p:cNvPr id="7" name="テキスト ボックス 6">
            <a:extLst>
              <a:ext uri="{FF2B5EF4-FFF2-40B4-BE49-F238E27FC236}">
                <a16:creationId xmlns:a16="http://schemas.microsoft.com/office/drawing/2014/main" id="{31277EFB-6D13-FDCB-DA3D-ADE7D6DE8140}"/>
              </a:ext>
            </a:extLst>
          </p:cNvPr>
          <p:cNvSpPr txBox="1"/>
          <p:nvPr/>
        </p:nvSpPr>
        <p:spPr>
          <a:xfrm>
            <a:off x="-1" y="2773637"/>
            <a:ext cx="12192001" cy="2800767"/>
          </a:xfrm>
          <a:prstGeom prst="rect">
            <a:avLst/>
          </a:prstGeom>
          <a:noFill/>
          <a:effectLst>
            <a:outerShdw blurRad="63500" sx="102000" sy="102000" algn="ctr" rotWithShape="0">
              <a:prstClr val="black">
                <a:alpha val="40000"/>
              </a:prstClr>
            </a:outerShdw>
            <a:reflection blurRad="6350" stA="52000" endA="300" endPos="350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800" dirty="0">
                <a:solidFill>
                  <a:srgbClr val="FFC000"/>
                </a:solidFill>
                <a:latin typeface="HGP創英角ｺﾞｼｯｸUB" panose="020B0900000000000000" pitchFamily="50" charset="-128"/>
                <a:ea typeface="HGP創英角ｺﾞｼｯｸUB" panose="020B0900000000000000" pitchFamily="50" charset="-128"/>
              </a:rPr>
              <a:t>リザーバ計算機</a:t>
            </a:r>
            <a:r>
              <a:rPr lang="ja-JP" altLang="en-US" sz="2400" dirty="0">
                <a:solidFill>
                  <a:schemeClr val="accent4">
                    <a:lumMod val="60000"/>
                    <a:lumOff val="40000"/>
                  </a:schemeClr>
                </a:solidFill>
                <a:latin typeface="HGP創英角ｺﾞｼｯｸUB" panose="020B0900000000000000" pitchFamily="50" charset="-128"/>
                <a:ea typeface="HGP創英角ｺﾞｼｯｸUB" panose="020B0900000000000000" pitchFamily="50" charset="-128"/>
              </a:rPr>
              <a:t>と</a:t>
            </a:r>
            <a:endParaRPr lang="en-US" altLang="ja-JP" sz="7200" dirty="0">
              <a:solidFill>
                <a:schemeClr val="accent4">
                  <a:lumMod val="60000"/>
                  <a:lumOff val="40000"/>
                </a:schemeClr>
              </a:solidFill>
              <a:latin typeface="HGP創英角ｺﾞｼｯｸUB" panose="020B0900000000000000" pitchFamily="50" charset="-128"/>
              <a:ea typeface="HGP創英角ｺﾞｼｯｸUB" panose="020B09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800" dirty="0">
                <a:solidFill>
                  <a:srgbClr val="FFC000"/>
                </a:solidFill>
                <a:latin typeface="HGP創英角ｺﾞｼｯｸUB" panose="020B0900000000000000" pitchFamily="50" charset="-128"/>
                <a:ea typeface="HGP創英角ｺﾞｼｯｸUB" panose="020B0900000000000000" pitchFamily="50" charset="-128"/>
              </a:rPr>
              <a:t>第</a:t>
            </a:r>
            <a:r>
              <a:rPr lang="en-US" altLang="ja-JP" sz="8800" dirty="0">
                <a:solidFill>
                  <a:srgbClr val="FFC000"/>
                </a:solidFill>
                <a:latin typeface="HGP創英角ｺﾞｼｯｸUB" panose="020B0900000000000000" pitchFamily="50" charset="-128"/>
                <a:ea typeface="HGP創英角ｺﾞｼｯｸUB" panose="020B0900000000000000" pitchFamily="50" charset="-128"/>
              </a:rPr>
              <a:t>4</a:t>
            </a:r>
            <a:r>
              <a:rPr lang="ja-JP" altLang="en-US" sz="8800" dirty="0">
                <a:solidFill>
                  <a:srgbClr val="FFC000"/>
                </a:solidFill>
                <a:latin typeface="HGP創英角ｺﾞｼｯｸUB" panose="020B0900000000000000" pitchFamily="50" charset="-128"/>
                <a:ea typeface="HGP創英角ｺﾞｼｯｸUB" panose="020B0900000000000000" pitchFamily="50" charset="-128"/>
              </a:rPr>
              <a:t>の回路素子メモリスタ</a:t>
            </a:r>
            <a:endParaRPr kumimoji="1" lang="ja-JP" altLang="en-US" sz="13800" i="0" u="none" strike="noStrike" kern="1200" cap="none" spc="0" normalizeH="0" baseline="0" noProof="0" dirty="0">
              <a:ln>
                <a:noFill/>
              </a:ln>
              <a:solidFill>
                <a:srgbClr val="FFC000"/>
              </a:solidFill>
              <a:uLnTx/>
              <a:uFillTx/>
              <a:latin typeface="HGP創英角ｺﾞｼｯｸUB" panose="020B0900000000000000" pitchFamily="50" charset="-128"/>
              <a:ea typeface="HGP創英角ｺﾞｼｯｸUB" panose="020B0900000000000000" pitchFamily="50" charset="-128"/>
            </a:endParaRPr>
          </a:p>
        </p:txBody>
      </p:sp>
      <p:pic>
        <p:nvPicPr>
          <p:cNvPr id="3" name="図 2" descr="テキスト が含まれている画像&#10;&#10;自動的に生成された説明">
            <a:extLst>
              <a:ext uri="{FF2B5EF4-FFF2-40B4-BE49-F238E27FC236}">
                <a16:creationId xmlns:a16="http://schemas.microsoft.com/office/drawing/2014/main" id="{2DB78B4B-2DBE-DDBD-F90F-04FF6CD6A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8175" y="741543"/>
            <a:ext cx="1423882" cy="1334654"/>
          </a:xfrm>
          <a:prstGeom prst="rect">
            <a:avLst/>
          </a:prstGeom>
          <a:noFill/>
          <a:ln>
            <a:noFill/>
          </a:ln>
          <a:effectLst>
            <a:glow rad="63500">
              <a:schemeClr val="accent3">
                <a:satMod val="175000"/>
                <a:alpha val="40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63500"/>
          </a:sp3d>
        </p:spPr>
      </p:pic>
      <p:sp>
        <p:nvSpPr>
          <p:cNvPr id="4" name="テキスト ボックス 3">
            <a:extLst>
              <a:ext uri="{FF2B5EF4-FFF2-40B4-BE49-F238E27FC236}">
                <a16:creationId xmlns:a16="http://schemas.microsoft.com/office/drawing/2014/main" id="{0C197A0F-DA74-F98C-117A-64E223BBFB4A}"/>
              </a:ext>
            </a:extLst>
          </p:cNvPr>
          <p:cNvSpPr txBox="1"/>
          <p:nvPr/>
        </p:nvSpPr>
        <p:spPr>
          <a:xfrm>
            <a:off x="2706910" y="654173"/>
            <a:ext cx="7400925" cy="795731"/>
          </a:xfrm>
          <a:prstGeom prst="rect">
            <a:avLst/>
          </a:prstGeom>
          <a:noFill/>
        </p:spPr>
        <p:txBody>
          <a:bodyPr wrap="square" rtlCol="0">
            <a:spAutoFit/>
          </a:bodyPr>
          <a:lstStyle/>
          <a:p>
            <a:pPr algn="ctr"/>
            <a:r>
              <a:rPr lang="ja-JP" altLang="en-US" sz="4571" dirty="0">
                <a:solidFill>
                  <a:schemeClr val="bg1"/>
                </a:solidFill>
                <a:latin typeface="HGP創英角ﾎﾟｯﾌﾟ体" panose="040B0A00000000000000" pitchFamily="50" charset="-128"/>
                <a:ea typeface="HGP創英角ﾎﾟｯﾌﾟ体" panose="040B0A00000000000000" pitchFamily="50" charset="-128"/>
              </a:rPr>
              <a:t>戦略研勉強会</a:t>
            </a:r>
            <a:r>
              <a:rPr lang="ja-JP" altLang="en-US" sz="4571" b="1" dirty="0">
                <a:solidFill>
                  <a:schemeClr val="bg1"/>
                </a:solidFill>
                <a:latin typeface="BIZ UDPゴシック" panose="020B0400000000000000" pitchFamily="50" charset="-128"/>
                <a:ea typeface="BIZ UDPゴシック" panose="020B0400000000000000" pitchFamily="50" charset="-128"/>
              </a:rPr>
              <a:t>＠キャンプ</a:t>
            </a:r>
          </a:p>
        </p:txBody>
      </p:sp>
      <p:sp>
        <p:nvSpPr>
          <p:cNvPr id="5" name="テキスト ボックス 4">
            <a:extLst>
              <a:ext uri="{FF2B5EF4-FFF2-40B4-BE49-F238E27FC236}">
                <a16:creationId xmlns:a16="http://schemas.microsoft.com/office/drawing/2014/main" id="{5223E057-5541-7418-5E4C-8D82FA37E6EE}"/>
              </a:ext>
            </a:extLst>
          </p:cNvPr>
          <p:cNvSpPr txBox="1"/>
          <p:nvPr/>
        </p:nvSpPr>
        <p:spPr>
          <a:xfrm>
            <a:off x="0" y="5934670"/>
            <a:ext cx="12129961" cy="923330"/>
          </a:xfrm>
          <a:prstGeom prst="rect">
            <a:avLst/>
          </a:prstGeom>
          <a:noFill/>
          <a:effectLst/>
        </p:spPr>
        <p:txBody>
          <a:bodyPr wrap="square" rtlCol="0">
            <a:spAutoFit/>
          </a:bodyPr>
          <a:lstStyle/>
          <a:p>
            <a:pPr algn="ctr"/>
            <a:r>
              <a:rPr kumimoji="1" lang="en-US" altLang="ja-JP" sz="5400" b="1" dirty="0">
                <a:solidFill>
                  <a:schemeClr val="bg1"/>
                </a:solidFill>
                <a:latin typeface="Berlin Sans FB Demi" panose="020E0802020502020306" pitchFamily="34" charset="0"/>
                <a:ea typeface="BIZ UDPゴシック" panose="020B0400000000000000" pitchFamily="50" charset="-128"/>
              </a:rPr>
              <a:t>2025</a:t>
            </a:r>
            <a:r>
              <a:rPr kumimoji="1" lang="ja-JP" altLang="en-US" sz="4400" b="1" dirty="0">
                <a:solidFill>
                  <a:schemeClr val="bg1"/>
                </a:solidFill>
                <a:latin typeface="Berlin Sans FB Demi" panose="020E0802020502020306" pitchFamily="34" charset="0"/>
                <a:ea typeface="BIZ UDPゴシック" panose="020B0400000000000000" pitchFamily="50" charset="-128"/>
              </a:rPr>
              <a:t>年</a:t>
            </a:r>
            <a:r>
              <a:rPr lang="en-US" altLang="ja-JP" sz="5400" b="1" dirty="0">
                <a:solidFill>
                  <a:schemeClr val="bg1"/>
                </a:solidFill>
                <a:latin typeface="Berlin Sans FB Demi" panose="020E0802020502020306" pitchFamily="34" charset="0"/>
                <a:ea typeface="BIZ UDPゴシック" panose="020B0400000000000000" pitchFamily="50" charset="-128"/>
              </a:rPr>
              <a:t>1</a:t>
            </a:r>
            <a:r>
              <a:rPr lang="ja-JP" altLang="en-US" sz="4400" b="1" dirty="0">
                <a:solidFill>
                  <a:schemeClr val="bg1"/>
                </a:solidFill>
                <a:latin typeface="Berlin Sans FB Demi" panose="020E0802020502020306" pitchFamily="34" charset="0"/>
                <a:ea typeface="BIZ UDPゴシック" panose="020B0400000000000000" pitchFamily="50" charset="-128"/>
              </a:rPr>
              <a:t>月</a:t>
            </a:r>
            <a:r>
              <a:rPr lang="en-US" altLang="ja-JP" sz="5400" b="1" dirty="0">
                <a:solidFill>
                  <a:schemeClr val="bg1"/>
                </a:solidFill>
                <a:latin typeface="Berlin Sans FB Demi" panose="020E0802020502020306" pitchFamily="34" charset="0"/>
                <a:ea typeface="BIZ UDPゴシック" panose="020B0400000000000000" pitchFamily="50" charset="-128"/>
              </a:rPr>
              <a:t>9</a:t>
            </a:r>
            <a:r>
              <a:rPr kumimoji="1" lang="ja-JP" altLang="en-US" sz="4400" b="1" dirty="0">
                <a:solidFill>
                  <a:schemeClr val="bg1"/>
                </a:solidFill>
                <a:latin typeface="Berlin Sans FB Demi" panose="020E0802020502020306" pitchFamily="34" charset="0"/>
                <a:ea typeface="BIZ UDPゴシック" panose="020B0400000000000000" pitchFamily="50" charset="-128"/>
              </a:rPr>
              <a:t>日（</a:t>
            </a:r>
            <a:r>
              <a:rPr lang="ja-JP" altLang="en-US" sz="4400" b="1" dirty="0">
                <a:solidFill>
                  <a:schemeClr val="bg1"/>
                </a:solidFill>
                <a:latin typeface="Berlin Sans FB Demi" panose="020E0802020502020306" pitchFamily="34" charset="0"/>
                <a:ea typeface="BIZ UDPゴシック" panose="020B0400000000000000" pitchFamily="50" charset="-128"/>
              </a:rPr>
              <a:t>木</a:t>
            </a:r>
            <a:r>
              <a:rPr kumimoji="1" lang="ja-JP" altLang="en-US" sz="4400" b="1" dirty="0">
                <a:solidFill>
                  <a:schemeClr val="bg1"/>
                </a:solidFill>
                <a:latin typeface="Berlin Sans FB Demi" panose="020E0802020502020306" pitchFamily="34" charset="0"/>
                <a:ea typeface="BIZ UDPゴシック" panose="020B0400000000000000" pitchFamily="50" charset="-128"/>
              </a:rPr>
              <a:t>曜日） </a:t>
            </a:r>
            <a:r>
              <a:rPr kumimoji="1" lang="en-US" altLang="ja-JP" sz="5400" b="1" dirty="0">
                <a:solidFill>
                  <a:schemeClr val="bg1"/>
                </a:solidFill>
                <a:latin typeface="Berlin Sans FB Demi" panose="020E0802020502020306" pitchFamily="34" charset="0"/>
                <a:ea typeface="BIZ UDPゴシック" panose="020B0400000000000000" pitchFamily="50" charset="-128"/>
              </a:rPr>
              <a:t>12</a:t>
            </a:r>
            <a:r>
              <a:rPr kumimoji="1" lang="ja-JP" altLang="en-US" sz="5400" b="1" dirty="0">
                <a:solidFill>
                  <a:schemeClr val="bg1"/>
                </a:solidFill>
                <a:latin typeface="Berlin Sans FB Demi" panose="020E0802020502020306" pitchFamily="34" charset="0"/>
                <a:ea typeface="BIZ UDPゴシック" panose="020B0400000000000000" pitchFamily="50" charset="-128"/>
              </a:rPr>
              <a:t>：</a:t>
            </a:r>
            <a:r>
              <a:rPr kumimoji="1" lang="en-US" altLang="ja-JP" sz="5400" b="1" dirty="0">
                <a:solidFill>
                  <a:schemeClr val="bg1"/>
                </a:solidFill>
                <a:latin typeface="Berlin Sans FB Demi" panose="020E0802020502020306" pitchFamily="34" charset="0"/>
                <a:ea typeface="BIZ UDPゴシック" panose="020B0400000000000000" pitchFamily="50" charset="-128"/>
              </a:rPr>
              <a:t>10</a:t>
            </a:r>
            <a:r>
              <a:rPr kumimoji="1" lang="ja-JP" altLang="en-US" sz="5400" b="1" dirty="0">
                <a:solidFill>
                  <a:schemeClr val="bg1"/>
                </a:solidFill>
                <a:latin typeface="Berlin Sans FB Demi" panose="020E0802020502020306" pitchFamily="34" charset="0"/>
                <a:ea typeface="BIZ UDPゴシック" panose="020B0400000000000000" pitchFamily="50" charset="-128"/>
              </a:rPr>
              <a:t>～</a:t>
            </a:r>
            <a:r>
              <a:rPr kumimoji="1" lang="en-US" altLang="ja-JP" sz="5400" b="1" dirty="0">
                <a:solidFill>
                  <a:schemeClr val="bg1"/>
                </a:solidFill>
                <a:latin typeface="Berlin Sans FB Demi" panose="020E0802020502020306" pitchFamily="34" charset="0"/>
                <a:ea typeface="BIZ UDPゴシック" panose="020B0400000000000000" pitchFamily="50" charset="-128"/>
              </a:rPr>
              <a:t>12</a:t>
            </a:r>
            <a:r>
              <a:rPr kumimoji="1" lang="ja-JP" altLang="en-US" sz="5400" b="1" dirty="0">
                <a:solidFill>
                  <a:schemeClr val="bg1"/>
                </a:solidFill>
                <a:latin typeface="Berlin Sans FB Demi" panose="020E0802020502020306" pitchFamily="34" charset="0"/>
                <a:ea typeface="BIZ UDPゴシック" panose="020B0400000000000000" pitchFamily="50" charset="-128"/>
              </a:rPr>
              <a:t>：</a:t>
            </a:r>
            <a:r>
              <a:rPr kumimoji="1" lang="en-US" altLang="ja-JP" sz="5400" b="1" dirty="0">
                <a:solidFill>
                  <a:schemeClr val="bg1"/>
                </a:solidFill>
                <a:latin typeface="Berlin Sans FB Demi" panose="020E0802020502020306" pitchFamily="34" charset="0"/>
                <a:ea typeface="BIZ UDPゴシック" panose="020B0400000000000000" pitchFamily="50" charset="-128"/>
              </a:rPr>
              <a:t>40</a:t>
            </a:r>
            <a:endParaRPr kumimoji="1" lang="ja-JP" altLang="en-US" sz="4400" b="1" dirty="0">
              <a:solidFill>
                <a:schemeClr val="bg1"/>
              </a:solidFill>
              <a:latin typeface="Berlin Sans FB Demi" panose="020E0802020502020306" pitchFamily="34" charset="0"/>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AF1E6A12-8EB4-A91B-6421-615339CF691E}"/>
              </a:ext>
            </a:extLst>
          </p:cNvPr>
          <p:cNvSpPr txBox="1"/>
          <p:nvPr/>
        </p:nvSpPr>
        <p:spPr>
          <a:xfrm>
            <a:off x="4328564" y="1624487"/>
            <a:ext cx="3607358" cy="1107996"/>
          </a:xfrm>
          <a:prstGeom prst="rect">
            <a:avLst/>
          </a:prstGeom>
          <a:noFill/>
        </p:spPr>
        <p:txBody>
          <a:bodyPr wrap="square" rtlCol="0">
            <a:spAutoFit/>
          </a:bodyPr>
          <a:lstStyle/>
          <a:p>
            <a:pPr algn="ctr"/>
            <a:r>
              <a:rPr kumimoji="1" lang="ja-JP" altLang="en-US" sz="6600" b="1" dirty="0">
                <a:solidFill>
                  <a:schemeClr val="bg1"/>
                </a:solidFill>
                <a:latin typeface="BIZ UDゴシック" panose="020B0400000000000000" pitchFamily="49" charset="-128"/>
                <a:ea typeface="BIZ UDゴシック" panose="020B0400000000000000" pitchFamily="49" charset="-128"/>
              </a:rPr>
              <a:t>次回は↓</a:t>
            </a:r>
          </a:p>
        </p:txBody>
      </p:sp>
      <p:pic>
        <p:nvPicPr>
          <p:cNvPr id="2" name="Picture 4" descr="走る忍者のイラスト">
            <a:extLst>
              <a:ext uri="{FF2B5EF4-FFF2-40B4-BE49-F238E27FC236}">
                <a16:creationId xmlns:a16="http://schemas.microsoft.com/office/drawing/2014/main" id="{FCEB221B-A9B3-727A-6999-63975E0888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1" y="290963"/>
            <a:ext cx="2970598" cy="2970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300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
        <p:nvSpPr>
          <p:cNvPr id="2" name="四角形: 角を丸くする 1">
            <a:extLst>
              <a:ext uri="{FF2B5EF4-FFF2-40B4-BE49-F238E27FC236}">
                <a16:creationId xmlns:a16="http://schemas.microsoft.com/office/drawing/2014/main" id="{CDC4DF28-D641-5F4F-D9BD-472C5CCE185C}"/>
              </a:ext>
            </a:extLst>
          </p:cNvPr>
          <p:cNvSpPr/>
          <p:nvPr/>
        </p:nvSpPr>
        <p:spPr>
          <a:xfrm>
            <a:off x="4446876" y="4780229"/>
            <a:ext cx="3371272" cy="436743"/>
          </a:xfrm>
          <a:prstGeom prst="roundRect">
            <a:avLst/>
          </a:prstGeom>
          <a:solidFill>
            <a:srgbClr val="C00000"/>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当該資料は</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配布共有不可</a:t>
            </a:r>
            <a:r>
              <a:rPr kumimoji="1" lang="en-US" altLang="ja-JP" dirty="0">
                <a:latin typeface="BIZ UDPゴシック" panose="020B0400000000000000" pitchFamily="50" charset="-128"/>
                <a:ea typeface="BIZ UDPゴシック" panose="020B0400000000000000" pitchFamily="50" charset="-128"/>
              </a:rPr>
              <a:t>】</a:t>
            </a:r>
            <a:r>
              <a:rPr kumimoji="1" lang="ja-JP" altLang="en-US" sz="700" dirty="0">
                <a:latin typeface="BIZ UDPゴシック" panose="020B0400000000000000" pitchFamily="50" charset="-128"/>
                <a:ea typeface="BIZ UDPゴシック" panose="020B0400000000000000" pitchFamily="50" charset="-128"/>
              </a:rPr>
              <a:t>です</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89056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495333"/>
            <a:ext cx="12191999" cy="1862048"/>
          </a:xfrm>
          <a:prstGeom prst="rect">
            <a:avLst/>
          </a:prstGeom>
          <a:solidFill>
            <a:schemeClr val="tx1"/>
          </a:solidFill>
        </p:spPr>
        <p:txBody>
          <a:bodyPr wrap="square" rtlCol="0">
            <a:spAutoFit/>
          </a:bodyPr>
          <a:lstStyle/>
          <a:p>
            <a:pPr algn="ctr"/>
            <a:r>
              <a:rPr kumimoji="1" lang="en-US" altLang="ja-JP" sz="11500" dirty="0">
                <a:solidFill>
                  <a:schemeClr val="bg1"/>
                </a:solidFill>
                <a:latin typeface="Cooper Black" panose="0208090404030B020404" pitchFamily="18" charset="0"/>
                <a:ea typeface="UD デジタル 教科書体 NK-B" panose="02020700000000000000" pitchFamily="18" charset="-128"/>
              </a:rPr>
              <a:t>B</a:t>
            </a:r>
            <a:r>
              <a:rPr kumimoji="1" lang="en-US" altLang="ja-JP" sz="8800" dirty="0">
                <a:solidFill>
                  <a:schemeClr val="bg1"/>
                </a:solidFill>
                <a:latin typeface="Cooper Black" panose="0208090404030B020404" pitchFamily="18" charset="0"/>
                <a:ea typeface="UD デジタル 教科書体 NK-B" panose="02020700000000000000" pitchFamily="18" charset="-128"/>
              </a:rPr>
              <a:t>ackup </a:t>
            </a:r>
            <a:r>
              <a:rPr kumimoji="1" lang="en-US" altLang="ja-JP" sz="11500" dirty="0">
                <a:solidFill>
                  <a:schemeClr val="bg1"/>
                </a:solidFill>
                <a:latin typeface="Cooper Black" panose="0208090404030B020404" pitchFamily="18" charset="0"/>
                <a:ea typeface="UD デジタル 教科書体 NK-B" panose="02020700000000000000" pitchFamily="18" charset="-128"/>
              </a:rPr>
              <a:t>S</a:t>
            </a:r>
            <a:r>
              <a:rPr kumimoji="1" lang="en-US" altLang="ja-JP" sz="8800" dirty="0">
                <a:solidFill>
                  <a:schemeClr val="bg1"/>
                </a:solidFill>
                <a:latin typeface="Cooper Black" panose="0208090404030B020404" pitchFamily="18" charset="0"/>
                <a:ea typeface="UD デジタル 教科書体 NK-B" panose="02020700000000000000" pitchFamily="18" charset="-128"/>
              </a:rPr>
              <a:t>lide</a:t>
            </a:r>
            <a:endParaRPr kumimoji="1" lang="ja-JP" altLang="en-US" sz="8800" dirty="0">
              <a:solidFill>
                <a:schemeClr val="bg1"/>
              </a:solidFill>
              <a:latin typeface="Cooper Black" panose="0208090404030B020404" pitchFamily="18" charset="0"/>
              <a:ea typeface="UD デジタル 教科書体 NK-B" panose="02020700000000000000" pitchFamily="18" charset="-128"/>
            </a:endParaRPr>
          </a:p>
        </p:txBody>
      </p:sp>
    </p:spTree>
    <p:extLst>
      <p:ext uri="{BB962C8B-B14F-4D97-AF65-F5344CB8AC3E}">
        <p14:creationId xmlns:p14="http://schemas.microsoft.com/office/powerpoint/2010/main" val="784437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284E79A5-A340-425D-9627-7C7943147DF2}"/>
              </a:ext>
            </a:extLst>
          </p:cNvPr>
          <p:cNvGraphicFramePr>
            <a:graphicFrameLocks noGrp="1"/>
          </p:cNvGraphicFramePr>
          <p:nvPr/>
        </p:nvGraphicFramePr>
        <p:xfrm>
          <a:off x="0" y="597692"/>
          <a:ext cx="12192001" cy="6352915"/>
        </p:xfrm>
        <a:graphic>
          <a:graphicData uri="http://schemas.openxmlformats.org/drawingml/2006/table">
            <a:tbl>
              <a:tblPr>
                <a:tableStyleId>{5C22544A-7EE6-4342-B048-85BDC9FD1C3A}</a:tableStyleId>
              </a:tblPr>
              <a:tblGrid>
                <a:gridCol w="3748969">
                  <a:extLst>
                    <a:ext uri="{9D8B030D-6E8A-4147-A177-3AD203B41FA5}">
                      <a16:colId xmlns:a16="http://schemas.microsoft.com/office/drawing/2014/main" val="3498857987"/>
                    </a:ext>
                  </a:extLst>
                </a:gridCol>
                <a:gridCol w="923114">
                  <a:extLst>
                    <a:ext uri="{9D8B030D-6E8A-4147-A177-3AD203B41FA5}">
                      <a16:colId xmlns:a16="http://schemas.microsoft.com/office/drawing/2014/main" val="1319024737"/>
                    </a:ext>
                  </a:extLst>
                </a:gridCol>
                <a:gridCol w="1780291">
                  <a:extLst>
                    <a:ext uri="{9D8B030D-6E8A-4147-A177-3AD203B41FA5}">
                      <a16:colId xmlns:a16="http://schemas.microsoft.com/office/drawing/2014/main" val="290387167"/>
                    </a:ext>
                  </a:extLst>
                </a:gridCol>
                <a:gridCol w="5739627">
                  <a:extLst>
                    <a:ext uri="{9D8B030D-6E8A-4147-A177-3AD203B41FA5}">
                      <a16:colId xmlns:a16="http://schemas.microsoft.com/office/drawing/2014/main" val="1268333257"/>
                    </a:ext>
                  </a:extLst>
                </a:gridCol>
              </a:tblGrid>
              <a:tr h="239210">
                <a:tc gridSpan="4">
                  <a:txBody>
                    <a:bodyPr/>
                    <a:lstStyle/>
                    <a:p>
                      <a:pPr algn="ctr" fontAlgn="ctr"/>
                      <a:r>
                        <a:rPr lang="en-US" sz="1800" u="none" strike="noStrike" dirty="0">
                          <a:effectLst/>
                          <a:latin typeface="BIZ UDPゴシック" panose="020B0400000000000000" pitchFamily="50" charset="-128"/>
                          <a:ea typeface="BIZ UDPゴシック" panose="020B0400000000000000" pitchFamily="50" charset="-128"/>
                        </a:rPr>
                        <a:t>Benchtop Devices Industry</a:t>
                      </a:r>
                      <a:endParaRPr lang="en-US" sz="18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solidFill>
                      <a:schemeClr val="accent2">
                        <a:lumMod val="75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416413932"/>
                  </a:ext>
                </a:extLst>
              </a:tr>
              <a:tr h="133274">
                <a:tc>
                  <a:txBody>
                    <a:bodyPr/>
                    <a:lstStyle/>
                    <a:p>
                      <a:pPr algn="ctr" fontAlgn="ctr"/>
                      <a:r>
                        <a:rPr lang="ja-JP" altLang="en-US" sz="1400" u="none" strike="noStrike" dirty="0">
                          <a:effectLst/>
                          <a:latin typeface="BIZ UDPゴシック" panose="020B0400000000000000" pitchFamily="50" charset="-128"/>
                          <a:ea typeface="BIZ UDPゴシック" panose="020B0400000000000000" pitchFamily="50" charset="-128"/>
                        </a:rPr>
                        <a:t>　企業</a:t>
                      </a:r>
                      <a:endPar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rPr>
                        <a:t>国</a:t>
                      </a:r>
                    </a:p>
                  </a:txBody>
                  <a:tcPr marL="5695" marR="5695" marT="5695" marB="0" anchor="ctr"/>
                </a:tc>
                <a:tc>
                  <a:txBody>
                    <a:bodyPr/>
                    <a:lstStyle/>
                    <a:p>
                      <a:pPr algn="ctr" fontAlgn="ctr"/>
                      <a:r>
                        <a:rPr lang="ja-JP" altLang="en-US" sz="1400" u="none" strike="noStrike" dirty="0">
                          <a:effectLst/>
                          <a:latin typeface="BIZ UDPゴシック" panose="020B0400000000000000" pitchFamily="50" charset="-128"/>
                          <a:ea typeface="BIZ UDPゴシック" panose="020B0400000000000000" pitchFamily="50" charset="-128"/>
                        </a:rPr>
                        <a:t>　設立</a:t>
                      </a:r>
                      <a:endPar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rPr>
                        <a:t>概要</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3903360736"/>
                  </a:ext>
                </a:extLst>
              </a:tr>
              <a:tr h="260852">
                <a:tc>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Biolytic</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U.S.</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err="1">
                          <a:effectLst/>
                          <a:latin typeface="BIZ UDPゴシック" panose="020B0400000000000000" pitchFamily="50" charset="-128"/>
                          <a:ea typeface="BIZ UDPゴシック" panose="020B0400000000000000" pitchFamily="50" charset="-128"/>
                        </a:rPr>
                        <a:t>Dr.Oligo</a:t>
                      </a:r>
                      <a:r>
                        <a:rPr lang="en-US" sz="1400" u="none" strike="noStrike" dirty="0">
                          <a:effectLst/>
                          <a:latin typeface="BIZ UDPゴシック" panose="020B0400000000000000" pitchFamily="50" charset="-128"/>
                          <a:ea typeface="BIZ UDPゴシック" panose="020B0400000000000000" pitchFamily="50" charset="-128"/>
                        </a:rPr>
                        <a:t> 1993</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a:effectLst/>
                          <a:latin typeface="BIZ UDPゴシック" panose="020B0400000000000000" pitchFamily="50" charset="-128"/>
                          <a:ea typeface="BIZ UDPゴシック" panose="020B0400000000000000" pitchFamily="50" charset="-128"/>
                        </a:rPr>
                        <a:t>Can synthesize ｕｐ to 768 oligos in parallele, each up to ～200 nt. Uses phosphoramidite chemistry.</a:t>
                      </a:r>
                      <a:endParaRPr lang="en-US"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2200760343"/>
                  </a:ext>
                </a:extLst>
              </a:tr>
              <a:tr h="260852">
                <a:tc>
                  <a:txBody>
                    <a:bodyPr/>
                    <a:lstStyle/>
                    <a:p>
                      <a:pPr algn="l" fontAlgn="ctr"/>
                      <a:r>
                        <a:rPr lang="en-US" sz="1400" u="none" strike="noStrike" dirty="0" err="1">
                          <a:effectLst/>
                          <a:latin typeface="BIZ UDPゴシック" panose="020B0400000000000000" pitchFamily="50" charset="-128"/>
                          <a:ea typeface="BIZ UDPゴシック" panose="020B0400000000000000" pitchFamily="50" charset="-128"/>
                        </a:rPr>
                        <a:t>BioAutomation,an</a:t>
                      </a:r>
                      <a:r>
                        <a:rPr lang="en-US" sz="1400" u="none" strike="noStrike" dirty="0">
                          <a:effectLst/>
                          <a:latin typeface="BIZ UDPゴシック" panose="020B0400000000000000" pitchFamily="50" charset="-128"/>
                          <a:ea typeface="BIZ UDPゴシック" panose="020B0400000000000000" pitchFamily="50" charset="-128"/>
                        </a:rPr>
                        <a:t> LCG company</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U.K.</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err="1">
                          <a:effectLst/>
                          <a:latin typeface="BIZ UDPゴシック" panose="020B0400000000000000" pitchFamily="50" charset="-128"/>
                          <a:ea typeface="BIZ UDPゴシック" panose="020B0400000000000000" pitchFamily="50" charset="-128"/>
                        </a:rPr>
                        <a:t>MerMade</a:t>
                      </a:r>
                      <a:r>
                        <a:rPr lang="en-US" sz="1400" u="none" strike="noStrike" dirty="0">
                          <a:effectLst/>
                          <a:latin typeface="BIZ UDPゴシック" panose="020B0400000000000000" pitchFamily="50" charset="-128"/>
                          <a:ea typeface="BIZ UDPゴシック" panose="020B0400000000000000" pitchFamily="50" charset="-128"/>
                        </a:rPr>
                        <a:t> 1999</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Can </a:t>
                      </a:r>
                      <a:r>
                        <a:rPr lang="en-US" sz="1400" u="none" strike="noStrike" dirty="0" err="1">
                          <a:effectLst/>
                          <a:latin typeface="BIZ UDPゴシック" panose="020B0400000000000000" pitchFamily="50" charset="-128"/>
                          <a:ea typeface="BIZ UDPゴシック" panose="020B0400000000000000" pitchFamily="50" charset="-128"/>
                        </a:rPr>
                        <a:t>sythesize</a:t>
                      </a:r>
                      <a:r>
                        <a:rPr lang="en-US" sz="1400" u="none" strike="noStrike" dirty="0">
                          <a:effectLst/>
                          <a:latin typeface="BIZ UDPゴシック" panose="020B0400000000000000" pitchFamily="50" charset="-128"/>
                          <a:ea typeface="BIZ UDPゴシック" panose="020B0400000000000000" pitchFamily="50" charset="-128"/>
                        </a:rPr>
                        <a:t> up to 192 oligos in parallel, each up to ～２００ nt. Uses </a:t>
                      </a:r>
                      <a:r>
                        <a:rPr lang="en-US" sz="1400" u="none" strike="noStrike" dirty="0" err="1">
                          <a:effectLst/>
                          <a:latin typeface="BIZ UDPゴシック" panose="020B0400000000000000" pitchFamily="50" charset="-128"/>
                          <a:ea typeface="BIZ UDPゴシック" panose="020B0400000000000000" pitchFamily="50" charset="-128"/>
                        </a:rPr>
                        <a:t>phosphoramidite</a:t>
                      </a:r>
                      <a:r>
                        <a:rPr lang="en-US" sz="1400" u="none" strike="noStrike" dirty="0">
                          <a:effectLst/>
                          <a:latin typeface="BIZ UDPゴシック" panose="020B0400000000000000" pitchFamily="50" charset="-128"/>
                          <a:ea typeface="BIZ UDPゴシック" panose="020B0400000000000000" pitchFamily="50" charset="-128"/>
                        </a:rPr>
                        <a:t> chemistry.</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1309268859"/>
                  </a:ext>
                </a:extLst>
              </a:tr>
              <a:tr h="176560">
                <a:tc gridSpan="4">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Next-generation devices</a:t>
                      </a:r>
                      <a:endParaRPr lang="en-US" sz="1400" b="1" i="0" u="none" strike="noStrike" dirty="0">
                        <a:solidFill>
                          <a:srgbClr val="FFFFFF"/>
                        </a:solidFill>
                        <a:effectLst/>
                        <a:latin typeface="BIZ UDPゴシック" panose="020B0400000000000000" pitchFamily="50" charset="-128"/>
                        <a:ea typeface="BIZ UDPゴシック" panose="020B0400000000000000" pitchFamily="50" charset="-128"/>
                      </a:endParaRPr>
                    </a:p>
                  </a:txBody>
                  <a:tcPr marL="5695" marR="5695" marT="5695" marB="0" anchor="ctr">
                    <a:solidFill>
                      <a:schemeClr val="accent4">
                        <a:lumMod val="60000"/>
                        <a:lumOff val="4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593776890"/>
                  </a:ext>
                </a:extLst>
              </a:tr>
              <a:tr h="877102">
                <a:tc>
                  <a:txBody>
                    <a:bodyPr/>
                    <a:lstStyle/>
                    <a:p>
                      <a:pPr algn="l" fontAlgn="ctr"/>
                      <a:r>
                        <a:rPr lang="en-US" sz="1600" u="none" strike="noStrike" dirty="0">
                          <a:effectLst/>
                          <a:latin typeface="BIZ UDPゴシック" panose="020B0400000000000000" pitchFamily="50" charset="-128"/>
                          <a:ea typeface="BIZ UDPゴシック" panose="020B0400000000000000" pitchFamily="50" charset="-128"/>
                        </a:rPr>
                        <a:t>Telesis Bio</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U.S.</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err="1">
                          <a:effectLst/>
                          <a:latin typeface="BIZ UDPゴシック" panose="020B0400000000000000" pitchFamily="50" charset="-128"/>
                          <a:ea typeface="BIZ UDPゴシック" panose="020B0400000000000000" pitchFamily="50" charset="-128"/>
                        </a:rPr>
                        <a:t>BioXp</a:t>
                      </a:r>
                      <a:r>
                        <a:rPr lang="en-US" sz="1400" u="none" strike="noStrike" dirty="0">
                          <a:effectLst/>
                          <a:latin typeface="BIZ UDPゴシック" panose="020B0400000000000000" pitchFamily="50" charset="-128"/>
                          <a:ea typeface="BIZ UDPゴシック" panose="020B0400000000000000" pitchFamily="50" charset="-128"/>
                        </a:rPr>
                        <a:t> 2015</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Assembles long </a:t>
                      </a:r>
                      <a:r>
                        <a:rPr lang="en-US" sz="1400" u="none" strike="noStrike" dirty="0" err="1">
                          <a:effectLst/>
                          <a:latin typeface="BIZ UDPゴシック" panose="020B0400000000000000" pitchFamily="50" charset="-128"/>
                          <a:ea typeface="BIZ UDPゴシック" panose="020B0400000000000000" pitchFamily="50" charset="-128"/>
                        </a:rPr>
                        <a:t>streches</a:t>
                      </a:r>
                      <a:r>
                        <a:rPr lang="en-US" sz="1400" u="none" strike="noStrike" dirty="0">
                          <a:effectLst/>
                          <a:latin typeface="BIZ UDPゴシック" panose="020B0400000000000000" pitchFamily="50" charset="-128"/>
                          <a:ea typeface="BIZ UDPゴシック" panose="020B0400000000000000" pitchFamily="50" charset="-128"/>
                        </a:rPr>
                        <a:t> of dsDNA from specialized plates of oligos that are ordered from the company and has reported the assembly of a 7.2-kb dsDNA </a:t>
                      </a:r>
                      <a:r>
                        <a:rPr lang="en-US" sz="1400" u="none" strike="noStrike" dirty="0" err="1">
                          <a:effectLst/>
                          <a:latin typeface="BIZ UDPゴシック" panose="020B0400000000000000" pitchFamily="50" charset="-128"/>
                          <a:ea typeface="BIZ UDPゴシック" panose="020B0400000000000000" pitchFamily="50" charset="-128"/>
                        </a:rPr>
                        <a:t>fragment.Telesis</a:t>
                      </a:r>
                      <a:r>
                        <a:rPr lang="en-US" sz="1400" u="none" strike="noStrike" dirty="0">
                          <a:effectLst/>
                          <a:latin typeface="BIZ UDPゴシック" panose="020B0400000000000000" pitchFamily="50" charset="-128"/>
                          <a:ea typeface="BIZ UDPゴシック" panose="020B0400000000000000" pitchFamily="50" charset="-128"/>
                        </a:rPr>
                        <a:t> Bio recently announced an </a:t>
                      </a:r>
                      <a:r>
                        <a:rPr lang="en-US" sz="1400" u="none" strike="noStrike" dirty="0" err="1">
                          <a:effectLst/>
                          <a:latin typeface="BIZ UDPゴシック" panose="020B0400000000000000" pitchFamily="50" charset="-128"/>
                          <a:ea typeface="BIZ UDPゴシック" panose="020B0400000000000000" pitchFamily="50" charset="-128"/>
                        </a:rPr>
                        <a:t>enzymatics</a:t>
                      </a:r>
                      <a:r>
                        <a:rPr lang="en-US" sz="1400" u="none" strike="noStrike" dirty="0">
                          <a:effectLst/>
                          <a:latin typeface="BIZ UDPゴシック" panose="020B0400000000000000" pitchFamily="50" charset="-128"/>
                          <a:ea typeface="BIZ UDPゴシック" panose="020B0400000000000000" pitchFamily="50" charset="-128"/>
                        </a:rPr>
                        <a:t> synthesis platform and plans to integrate this capability into its </a:t>
                      </a:r>
                      <a:r>
                        <a:rPr lang="en-US" sz="1400" u="none" strike="noStrike" dirty="0" err="1">
                          <a:effectLst/>
                          <a:latin typeface="BIZ UDPゴシック" panose="020B0400000000000000" pitchFamily="50" charset="-128"/>
                          <a:ea typeface="BIZ UDPゴシック" panose="020B0400000000000000" pitchFamily="50" charset="-128"/>
                        </a:rPr>
                        <a:t>BioXp</a:t>
                      </a:r>
                      <a:r>
                        <a:rPr lang="en-US" sz="1400" u="none" strike="noStrike" dirty="0">
                          <a:effectLst/>
                          <a:latin typeface="BIZ UDPゴシック" panose="020B0400000000000000" pitchFamily="50" charset="-128"/>
                          <a:ea typeface="BIZ UDPゴシック" panose="020B0400000000000000" pitchFamily="50" charset="-128"/>
                        </a:rPr>
                        <a:t> device. Company went public in June 2021.</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2227989812"/>
                  </a:ext>
                </a:extLst>
              </a:tr>
              <a:tr h="421465">
                <a:tc>
                  <a:txBody>
                    <a:bodyPr/>
                    <a:lstStyle/>
                    <a:p>
                      <a:pPr algn="l" fontAlgn="ctr"/>
                      <a:r>
                        <a:rPr lang="en-US" sz="1600" u="none" strike="noStrike" dirty="0">
                          <a:effectLst/>
                          <a:latin typeface="BIZ UDPゴシック" panose="020B0400000000000000" pitchFamily="50" charset="-128"/>
                          <a:ea typeface="BIZ UDPゴシック" panose="020B0400000000000000" pitchFamily="50" charset="-128"/>
                        </a:rPr>
                        <a:t>DNA Script</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France</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SYNTAX 2021</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Can synthesize up to 96 oligos in parallel, each up to 80 nt. DNA Script has also demonstrated enzymatic synthesis of oligos of up to 200 nt.</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2736151904"/>
                  </a:ext>
                </a:extLst>
              </a:tr>
              <a:tr h="643588">
                <a:tc>
                  <a:txBody>
                    <a:bodyPr/>
                    <a:lstStyle/>
                    <a:p>
                      <a:pPr algn="l" fontAlgn="ctr"/>
                      <a:r>
                        <a:rPr lang="en-US" sz="1600" u="none" strike="noStrike" dirty="0" err="1">
                          <a:effectLst/>
                          <a:latin typeface="BIZ UDPゴシック" panose="020B0400000000000000" pitchFamily="50" charset="-128"/>
                          <a:ea typeface="BIZ UDPゴシック" panose="020B0400000000000000" pitchFamily="50" charset="-128"/>
                        </a:rPr>
                        <a:t>Evonetix</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U.K.</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TBA</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a:effectLst/>
                          <a:latin typeface="BIZ UDPゴシック" panose="020B0400000000000000" pitchFamily="50" charset="-128"/>
                          <a:ea typeface="BIZ UDPゴシック" panose="020B0400000000000000" pitchFamily="50" charset="-128"/>
                        </a:rPr>
                        <a:t>Developing a benchtop device that uses thermally controlled, chip-bases oligo synthesis that is integrated with DNA assembly capabilities. Compatible with phosphoramidite chemistry or enzymatic synthesis.</a:t>
                      </a:r>
                      <a:endParaRPr lang="en-US"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2591379491"/>
                  </a:ext>
                </a:extLst>
              </a:tr>
              <a:tr h="307555">
                <a:tc>
                  <a:txBody>
                    <a:bodyPr/>
                    <a:lstStyle/>
                    <a:p>
                      <a:pPr algn="l" fontAlgn="ctr"/>
                      <a:r>
                        <a:rPr lang="en-US" sz="1600" u="none" strike="noStrike" dirty="0" err="1">
                          <a:effectLst/>
                          <a:latin typeface="BIZ UDPゴシック" panose="020B0400000000000000" pitchFamily="50" charset="-128"/>
                          <a:ea typeface="BIZ UDPゴシック" panose="020B0400000000000000" pitchFamily="50" charset="-128"/>
                        </a:rPr>
                        <a:t>Nuclera</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U.K.</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TBA</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a:effectLst/>
                          <a:latin typeface="BIZ UDPゴシック" panose="020B0400000000000000" pitchFamily="50" charset="-128"/>
                          <a:ea typeface="BIZ UDPゴシック" panose="020B0400000000000000" pitchFamily="50" charset="-128"/>
                        </a:rPr>
                        <a:t>Developing a benchtop device that uses microfluidics for protein and DNA synthesis.</a:t>
                      </a:r>
                      <a:endParaRPr lang="en-US"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686990796"/>
                  </a:ext>
                </a:extLst>
              </a:tr>
              <a:tr h="193646">
                <a:tc gridSpan="4">
                  <a:txBody>
                    <a:bodyPr/>
                    <a:lstStyle/>
                    <a:p>
                      <a:pPr algn="ctr" fontAlgn="ctr"/>
                      <a:r>
                        <a:rPr lang="en-US" sz="1600" u="none" strike="noStrike" dirty="0">
                          <a:effectLst/>
                          <a:latin typeface="BIZ UDPゴシック" panose="020B0400000000000000" pitchFamily="50" charset="-128"/>
                          <a:ea typeface="BIZ UDPゴシック" panose="020B0400000000000000" pitchFamily="50" charset="-128"/>
                        </a:rPr>
                        <a:t>Enzymatic synthesis technologies</a:t>
                      </a:r>
                      <a:endParaRPr lang="en-US" sz="1600" b="1" i="0" u="none" strike="noStrike" dirty="0">
                        <a:solidFill>
                          <a:srgbClr val="FFFFFF"/>
                        </a:solidFill>
                        <a:effectLst/>
                        <a:latin typeface="BIZ UDPゴシック" panose="020B0400000000000000" pitchFamily="50" charset="-128"/>
                        <a:ea typeface="BIZ UDPゴシック" panose="020B0400000000000000" pitchFamily="50" charset="-128"/>
                      </a:endParaRPr>
                    </a:p>
                  </a:txBody>
                  <a:tcPr marL="5695" marR="5695" marT="5695" marB="0" anchor="ctr">
                    <a:solidFill>
                      <a:schemeClr val="accent2">
                        <a:lumMod val="60000"/>
                        <a:lumOff val="4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183327792"/>
                  </a:ext>
                </a:extLst>
              </a:tr>
              <a:tr h="261992">
                <a:tc>
                  <a:txBody>
                    <a:bodyPr/>
                    <a:lstStyle/>
                    <a:p>
                      <a:pPr algn="l" fontAlgn="ctr"/>
                      <a:r>
                        <a:rPr lang="en-US" sz="1600" u="none" strike="noStrike" dirty="0">
                          <a:effectLst/>
                          <a:latin typeface="BIZ UDPゴシック" panose="020B0400000000000000" pitchFamily="50" charset="-128"/>
                          <a:ea typeface="BIZ UDPゴシック" panose="020B0400000000000000" pitchFamily="50" charset="-128"/>
                        </a:rPr>
                        <a:t>Molecular Assemblies</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U.S.</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gridSpan="2">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Developing a fully Enzymatic Synthesis technology that will be implemented as a service.</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hMerge="1">
                  <a:txBody>
                    <a:bodyPr/>
                    <a:lstStyle/>
                    <a:p>
                      <a:endParaRPr kumimoji="1" lang="ja-JP" altLang="en-US"/>
                    </a:p>
                  </a:txBody>
                  <a:tcPr/>
                </a:tc>
                <a:extLst>
                  <a:ext uri="{0D108BD9-81ED-4DB2-BD59-A6C34878D82A}">
                    <a16:rowId xmlns:a16="http://schemas.microsoft.com/office/drawing/2014/main" val="856093979"/>
                  </a:ext>
                </a:extLst>
              </a:tr>
              <a:tr h="279078">
                <a:tc>
                  <a:txBody>
                    <a:bodyPr/>
                    <a:lstStyle/>
                    <a:p>
                      <a:pPr algn="l" fontAlgn="ctr"/>
                      <a:r>
                        <a:rPr lang="en-US" sz="1600" u="none" strike="noStrike" dirty="0">
                          <a:effectLst/>
                          <a:latin typeface="BIZ UDPゴシック" panose="020B0400000000000000" pitchFamily="50" charset="-128"/>
                          <a:ea typeface="BIZ UDPゴシック" panose="020B0400000000000000" pitchFamily="50" charset="-128"/>
                        </a:rPr>
                        <a:t>Ansa Biotechnologies</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U.S.</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gridSpan="2">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Developing Enzymatic Synthesis to provide DNA synthesis as a service. Has reported synthesis of a 1005-nt oligo.</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hMerge="1">
                  <a:txBody>
                    <a:bodyPr/>
                    <a:lstStyle/>
                    <a:p>
                      <a:endParaRPr kumimoji="1" lang="ja-JP" altLang="en-US"/>
                    </a:p>
                  </a:txBody>
                  <a:tcPr/>
                </a:tc>
                <a:extLst>
                  <a:ext uri="{0D108BD9-81ED-4DB2-BD59-A6C34878D82A}">
                    <a16:rowId xmlns:a16="http://schemas.microsoft.com/office/drawing/2014/main" val="3816744414"/>
                  </a:ext>
                </a:extLst>
              </a:tr>
              <a:tr h="296164">
                <a:tc>
                  <a:txBody>
                    <a:bodyPr/>
                    <a:lstStyle/>
                    <a:p>
                      <a:pPr algn="l" fontAlgn="ctr"/>
                      <a:r>
                        <a:rPr lang="en-US" sz="1600" u="none" strike="noStrike" dirty="0">
                          <a:effectLst/>
                          <a:latin typeface="BIZ UDPゴシック" panose="020B0400000000000000" pitchFamily="50" charset="-128"/>
                          <a:ea typeface="BIZ UDPゴシック" panose="020B0400000000000000" pitchFamily="50" charset="-128"/>
                        </a:rPr>
                        <a:t>Camena Bioscience</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U.K.</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gridSpan="2">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Developing Enzymatic Synthesis to provide DNA synthesis as a service. Has reported </a:t>
                      </a:r>
                      <a:r>
                        <a:rPr lang="en-US" sz="1400" u="none" strike="noStrike" dirty="0" err="1">
                          <a:effectLst/>
                          <a:latin typeface="BIZ UDPゴシック" panose="020B0400000000000000" pitchFamily="50" charset="-128"/>
                          <a:ea typeface="BIZ UDPゴシック" panose="020B0400000000000000" pitchFamily="50" charset="-128"/>
                        </a:rPr>
                        <a:t>oligos.of</a:t>
                      </a:r>
                      <a:r>
                        <a:rPr lang="en-US" sz="1400" u="none" strike="noStrike" dirty="0">
                          <a:effectLst/>
                          <a:latin typeface="BIZ UDPゴシック" panose="020B0400000000000000" pitchFamily="50" charset="-128"/>
                          <a:ea typeface="BIZ UDPゴシック" panose="020B0400000000000000" pitchFamily="50" charset="-128"/>
                        </a:rPr>
                        <a:t> up to 300 </a:t>
                      </a:r>
                      <a:r>
                        <a:rPr lang="en-US" sz="1400" u="none" strike="noStrike" dirty="0" err="1">
                          <a:effectLst/>
                          <a:latin typeface="BIZ UDPゴシック" panose="020B0400000000000000" pitchFamily="50" charset="-128"/>
                          <a:ea typeface="BIZ UDPゴシック" panose="020B0400000000000000" pitchFamily="50" charset="-128"/>
                        </a:rPr>
                        <a:t>nt</a:t>
                      </a:r>
                      <a:r>
                        <a:rPr lang="en-US" sz="1400" u="none" strike="noStrike" dirty="0">
                          <a:effectLst/>
                          <a:latin typeface="BIZ UDPゴシック" panose="020B0400000000000000" pitchFamily="50" charset="-128"/>
                          <a:ea typeface="BIZ UDPゴシック" panose="020B0400000000000000" pitchFamily="50" charset="-128"/>
                        </a:rPr>
                        <a:t> at 99.9% sequence fidelity.</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hMerge="1">
                  <a:txBody>
                    <a:bodyPr/>
                    <a:lstStyle/>
                    <a:p>
                      <a:endParaRPr kumimoji="1" lang="ja-JP" altLang="en-US"/>
                    </a:p>
                  </a:txBody>
                  <a:tcPr/>
                </a:tc>
                <a:extLst>
                  <a:ext uri="{0D108BD9-81ED-4DB2-BD59-A6C34878D82A}">
                    <a16:rowId xmlns:a16="http://schemas.microsoft.com/office/drawing/2014/main" val="1863271065"/>
                  </a:ext>
                </a:extLst>
              </a:tr>
            </a:tbl>
          </a:graphicData>
        </a:graphic>
      </p:graphicFrame>
      <p:sp>
        <p:nvSpPr>
          <p:cNvPr id="3" name="正方形/長方形 2">
            <a:extLst>
              <a:ext uri="{FF2B5EF4-FFF2-40B4-BE49-F238E27FC236}">
                <a16:creationId xmlns:a16="http://schemas.microsoft.com/office/drawing/2014/main" id="{B660329D-DC5B-7B55-B69E-6058DA0691E1}"/>
              </a:ext>
            </a:extLst>
          </p:cNvPr>
          <p:cNvSpPr/>
          <p:nvPr/>
        </p:nvSpPr>
        <p:spPr>
          <a:xfrm>
            <a:off x="-1" y="0"/>
            <a:ext cx="12191999" cy="48656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cs typeface="Shrikhand" panose="02000000000000000000" pitchFamily="2" charset="0"/>
              </a:rPr>
              <a:t>合成</a:t>
            </a:r>
            <a:r>
              <a:rPr kumimoji="1" lang="en-US" altLang="ja-JP" sz="2400" b="1" dirty="0">
                <a:latin typeface="BIZ UDPゴシック" panose="020B0400000000000000" pitchFamily="50" charset="-128"/>
                <a:ea typeface="BIZ UDPゴシック" panose="020B0400000000000000" pitchFamily="50" charset="-128"/>
                <a:cs typeface="Shrikhand" panose="02000000000000000000" pitchFamily="2" charset="0"/>
              </a:rPr>
              <a:t>DNA</a:t>
            </a:r>
            <a:r>
              <a:rPr kumimoji="1" lang="ja-JP" altLang="en-US" sz="2400" b="1" dirty="0">
                <a:latin typeface="BIZ UDPゴシック" panose="020B0400000000000000" pitchFamily="50" charset="-128"/>
                <a:ea typeface="BIZ UDPゴシック" panose="020B0400000000000000" pitchFamily="50" charset="-128"/>
                <a:cs typeface="Shrikhand" panose="02000000000000000000" pitchFamily="2" charset="0"/>
              </a:rPr>
              <a:t>製造装置開発企業</a:t>
            </a:r>
          </a:p>
        </p:txBody>
      </p:sp>
    </p:spTree>
    <p:extLst>
      <p:ext uri="{BB962C8B-B14F-4D97-AF65-F5344CB8AC3E}">
        <p14:creationId xmlns:p14="http://schemas.microsoft.com/office/powerpoint/2010/main" val="19564358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ハサビス：</a:t>
            </a:r>
            <a:r>
              <a:rPr kumimoji="1" lang="en-US" altLang="ja-JP" sz="2400" b="1" dirty="0">
                <a:latin typeface="BIZ UDPゴシック" panose="020B0400000000000000" pitchFamily="50" charset="-128"/>
                <a:ea typeface="BIZ UDPゴシック" panose="020B0400000000000000" pitchFamily="50" charset="-128"/>
              </a:rPr>
              <a:t>Isomorphic Labs</a:t>
            </a:r>
            <a:r>
              <a:rPr kumimoji="1" lang="ja-JP" altLang="en-US" sz="2400" b="1" dirty="0">
                <a:latin typeface="BIZ UDPゴシック" panose="020B0400000000000000" pitchFamily="50" charset="-128"/>
                <a:ea typeface="BIZ UDPゴシック" panose="020B0400000000000000" pitchFamily="50" charset="-128"/>
              </a:rPr>
              <a:t>＠創薬を設立</a:t>
            </a:r>
          </a:p>
        </p:txBody>
      </p:sp>
      <p:pic>
        <p:nvPicPr>
          <p:cNvPr id="14" name="図 13">
            <a:extLst>
              <a:ext uri="{FF2B5EF4-FFF2-40B4-BE49-F238E27FC236}">
                <a16:creationId xmlns:a16="http://schemas.microsoft.com/office/drawing/2014/main" id="{F8A48D2C-4B03-3731-A688-0BE64C849373}"/>
              </a:ext>
            </a:extLst>
          </p:cNvPr>
          <p:cNvPicPr>
            <a:picLocks noChangeAspect="1"/>
          </p:cNvPicPr>
          <p:nvPr/>
        </p:nvPicPr>
        <p:blipFill>
          <a:blip r:embed="rId2"/>
          <a:stretch>
            <a:fillRect/>
          </a:stretch>
        </p:blipFill>
        <p:spPr>
          <a:xfrm>
            <a:off x="1212699" y="482146"/>
            <a:ext cx="9079969" cy="6375854"/>
          </a:xfrm>
          <a:prstGeom prst="rect">
            <a:avLst/>
          </a:prstGeom>
        </p:spPr>
      </p:pic>
      <p:sp>
        <p:nvSpPr>
          <p:cNvPr id="16" name="テキスト ボックス 15">
            <a:extLst>
              <a:ext uri="{FF2B5EF4-FFF2-40B4-BE49-F238E27FC236}">
                <a16:creationId xmlns:a16="http://schemas.microsoft.com/office/drawing/2014/main" id="{60DA9879-4C1B-3B29-0A45-5BD99CA48E19}"/>
              </a:ext>
            </a:extLst>
          </p:cNvPr>
          <p:cNvSpPr txBox="1"/>
          <p:nvPr/>
        </p:nvSpPr>
        <p:spPr>
          <a:xfrm rot="19434398">
            <a:off x="8014709" y="1772305"/>
            <a:ext cx="4500412" cy="369332"/>
          </a:xfrm>
          <a:prstGeom prst="rect">
            <a:avLst/>
          </a:prstGeom>
          <a:noFill/>
        </p:spPr>
        <p:txBody>
          <a:bodyPr wrap="square">
            <a:spAutoFit/>
          </a:bodyPr>
          <a:lstStyle/>
          <a:p>
            <a:pPr algn="ctr"/>
            <a:r>
              <a:rPr lang="en-US" altLang="ja-JP" dirty="0">
                <a:solidFill>
                  <a:srgbClr val="C00000"/>
                </a:solidFill>
                <a:latin typeface="Cooper Black" panose="0208090404030B020404" pitchFamily="18" charset="0"/>
              </a:rPr>
              <a:t>https://www.isomorphiclabs.com/</a:t>
            </a:r>
            <a:endParaRPr lang="ja-JP" altLang="en-US" dirty="0">
              <a:solidFill>
                <a:srgbClr val="C00000"/>
              </a:solidFill>
              <a:latin typeface="Cooper Black" panose="0208090404030B020404" pitchFamily="18" charset="0"/>
            </a:endParaRPr>
          </a:p>
        </p:txBody>
      </p:sp>
    </p:spTree>
    <p:extLst>
      <p:ext uri="{BB962C8B-B14F-4D97-AF65-F5344CB8AC3E}">
        <p14:creationId xmlns:p14="http://schemas.microsoft.com/office/powerpoint/2010/main" val="3318751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8DC29-3AE1-E006-9A88-EB8C1F335F7E}"/>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3FB1D568-D680-7FB5-68E4-7876AA2F8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579" y="518837"/>
            <a:ext cx="9588842" cy="6339163"/>
          </a:xfrm>
          <a:prstGeom prst="rect">
            <a:avLst/>
          </a:prstGeom>
        </p:spPr>
      </p:pic>
      <p:sp>
        <p:nvSpPr>
          <p:cNvPr id="2" name="正方形/長方形 1">
            <a:extLst>
              <a:ext uri="{FF2B5EF4-FFF2-40B4-BE49-F238E27FC236}">
                <a16:creationId xmlns:a16="http://schemas.microsoft.com/office/drawing/2014/main" id="{B51F12A5-7E22-26B3-B31F-3E53C4896F46}"/>
              </a:ext>
            </a:extLst>
          </p:cNvPr>
          <p:cNvSpPr/>
          <p:nvPr/>
        </p:nvSpPr>
        <p:spPr>
          <a:xfrm>
            <a:off x="-1" y="0"/>
            <a:ext cx="12191999" cy="460587"/>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cs typeface="Shrikhand" panose="02000000000000000000" pitchFamily="2" charset="0"/>
              </a:rPr>
              <a:t>バインダー設計のパイプライン概要</a:t>
            </a:r>
          </a:p>
        </p:txBody>
      </p:sp>
      <p:sp>
        <p:nvSpPr>
          <p:cNvPr id="6" name="テキスト ボックス 5">
            <a:extLst>
              <a:ext uri="{FF2B5EF4-FFF2-40B4-BE49-F238E27FC236}">
                <a16:creationId xmlns:a16="http://schemas.microsoft.com/office/drawing/2014/main" id="{1E06D259-D735-DC89-83A8-9629366A0EAF}"/>
              </a:ext>
            </a:extLst>
          </p:cNvPr>
          <p:cNvSpPr txBox="1"/>
          <p:nvPr/>
        </p:nvSpPr>
        <p:spPr>
          <a:xfrm rot="16200000">
            <a:off x="-3049244" y="3450556"/>
            <a:ext cx="6467820" cy="369332"/>
          </a:xfrm>
          <a:prstGeom prst="rect">
            <a:avLst/>
          </a:prstGeom>
          <a:noFill/>
        </p:spPr>
        <p:txBody>
          <a:bodyPr wrap="square">
            <a:spAutoFit/>
          </a:bodyPr>
          <a:lstStyle/>
          <a:p>
            <a:pPr algn="l">
              <a:spcAft>
                <a:spcPts val="1200"/>
              </a:spcAft>
            </a:pPr>
            <a:r>
              <a:rPr lang="en-US" altLang="ja-JP" b="1" i="0" dirty="0">
                <a:solidFill>
                  <a:srgbClr val="222222"/>
                </a:solidFill>
                <a:effectLst/>
                <a:latin typeface="Harding"/>
              </a:rPr>
              <a:t>Design of protein-binding proteins from the target structure alone</a:t>
            </a:r>
          </a:p>
        </p:txBody>
      </p:sp>
      <p:sp>
        <p:nvSpPr>
          <p:cNvPr id="8" name="テキスト ボックス 7">
            <a:extLst>
              <a:ext uri="{FF2B5EF4-FFF2-40B4-BE49-F238E27FC236}">
                <a16:creationId xmlns:a16="http://schemas.microsoft.com/office/drawing/2014/main" id="{7F59B270-8994-FE5B-9968-480BABBEA35C}"/>
              </a:ext>
            </a:extLst>
          </p:cNvPr>
          <p:cNvSpPr txBox="1"/>
          <p:nvPr/>
        </p:nvSpPr>
        <p:spPr>
          <a:xfrm rot="16200000">
            <a:off x="9595810" y="3262152"/>
            <a:ext cx="4862606" cy="307777"/>
          </a:xfrm>
          <a:prstGeom prst="rect">
            <a:avLst/>
          </a:prstGeom>
          <a:noFill/>
        </p:spPr>
        <p:txBody>
          <a:bodyPr wrap="square">
            <a:spAutoFit/>
          </a:bodyPr>
          <a:lstStyle/>
          <a:p>
            <a:r>
              <a:rPr lang="tr-TR" altLang="ja-JP" sz="1400"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https://www.nature.com/articles/s41586-022-04654-9</a:t>
            </a:r>
            <a:endParaRPr lang="ja-JP" altLang="en-US" sz="1400" dirty="0">
              <a:solidFill>
                <a:srgbClr val="C00000"/>
              </a:solidFill>
              <a:latin typeface="ADLaM Display" panose="02010000000000000000" pitchFamily="2" charset="0"/>
              <a:cs typeface="ADLaM Display" panose="02010000000000000000" pitchFamily="2" charset="0"/>
            </a:endParaRPr>
          </a:p>
        </p:txBody>
      </p:sp>
      <p:pic>
        <p:nvPicPr>
          <p:cNvPr id="10" name="図 9">
            <a:extLst>
              <a:ext uri="{FF2B5EF4-FFF2-40B4-BE49-F238E27FC236}">
                <a16:creationId xmlns:a16="http://schemas.microsoft.com/office/drawing/2014/main" id="{8526C78A-A2EE-C380-8898-9D24653D08BF}"/>
              </a:ext>
            </a:extLst>
          </p:cNvPr>
          <p:cNvPicPr>
            <a:picLocks noChangeAspect="1"/>
          </p:cNvPicPr>
          <p:nvPr/>
        </p:nvPicPr>
        <p:blipFill>
          <a:blip r:embed="rId3"/>
          <a:stretch>
            <a:fillRect/>
          </a:stretch>
        </p:blipFill>
        <p:spPr>
          <a:xfrm>
            <a:off x="11074644" y="5740644"/>
            <a:ext cx="1117356" cy="1117356"/>
          </a:xfrm>
          <a:prstGeom prst="rect">
            <a:avLst/>
          </a:prstGeom>
        </p:spPr>
      </p:pic>
    </p:spTree>
    <p:extLst>
      <p:ext uri="{BB962C8B-B14F-4D97-AF65-F5344CB8AC3E}">
        <p14:creationId xmlns:p14="http://schemas.microsoft.com/office/powerpoint/2010/main" val="3576119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AlphaFold</a:t>
            </a:r>
            <a:r>
              <a:rPr kumimoji="1" lang="ja-JP" altLang="en-US" sz="2400" b="1" dirty="0">
                <a:latin typeface="BIZ UDPゴシック" panose="020B0400000000000000" pitchFamily="50" charset="-128"/>
                <a:ea typeface="BIZ UDPゴシック" panose="020B0400000000000000" pitchFamily="50" charset="-128"/>
              </a:rPr>
              <a:t>１の残基間距離行列の予測</a:t>
            </a:r>
          </a:p>
        </p:txBody>
      </p:sp>
      <p:sp>
        <p:nvSpPr>
          <p:cNvPr id="7" name="テキスト ボックス 6">
            <a:extLst>
              <a:ext uri="{FF2B5EF4-FFF2-40B4-BE49-F238E27FC236}">
                <a16:creationId xmlns:a16="http://schemas.microsoft.com/office/drawing/2014/main" id="{E9780B38-607C-5BD8-44EE-FD1F6512B473}"/>
              </a:ext>
            </a:extLst>
          </p:cNvPr>
          <p:cNvSpPr txBox="1"/>
          <p:nvPr/>
        </p:nvSpPr>
        <p:spPr>
          <a:xfrm>
            <a:off x="634007" y="815280"/>
            <a:ext cx="11246049" cy="5078313"/>
          </a:xfrm>
          <a:prstGeom prst="rect">
            <a:avLst/>
          </a:prstGeom>
          <a:noFill/>
        </p:spPr>
        <p:txBody>
          <a:bodyPr wrap="square">
            <a:spAutoFit/>
          </a:bodyPr>
          <a:lstStyle/>
          <a:p>
            <a:r>
              <a:rPr lang="ja-JP" altLang="en-US" dirty="0">
                <a:latin typeface="Amasis MT Pro Black" panose="02040A04050005020304" pitchFamily="18" charset="0"/>
                <a:ea typeface="BIZ UDPゴシック" panose="020B0400000000000000" pitchFamily="50" charset="-128"/>
              </a:rPr>
              <a:t>残基間距離行列の予測ステップ</a:t>
            </a:r>
          </a:p>
          <a:p>
            <a:r>
              <a:rPr lang="ja-JP" altLang="en-US" dirty="0">
                <a:latin typeface="Amasis MT Pro Black" panose="02040A04050005020304" pitchFamily="18" charset="0"/>
                <a:ea typeface="BIZ UDPゴシック" panose="020B0400000000000000" pitchFamily="50" charset="-128"/>
              </a:rPr>
              <a:t>このステップでは、ターゲット配列の残基数</a:t>
            </a:r>
            <a:r>
              <a:rPr lang="en-US" altLang="ja-JP" dirty="0">
                <a:latin typeface="Amasis MT Pro Black" panose="02040A04050005020304" pitchFamily="18" charset="0"/>
                <a:ea typeface="BIZ UDPゴシック" panose="020B0400000000000000" pitchFamily="50" charset="-128"/>
              </a:rPr>
              <a:t>(L)×</a:t>
            </a:r>
            <a:r>
              <a:rPr lang="ja-JP" altLang="en-US" dirty="0">
                <a:latin typeface="Amasis MT Pro Black" panose="02040A04050005020304" pitchFamily="18" charset="0"/>
                <a:ea typeface="BIZ UDPゴシック" panose="020B0400000000000000" pitchFamily="50" charset="-128"/>
              </a:rPr>
              <a:t>残基数</a:t>
            </a:r>
            <a:r>
              <a:rPr lang="en-US" altLang="ja-JP" dirty="0">
                <a:latin typeface="Amasis MT Pro Black" panose="02040A04050005020304" pitchFamily="18" charset="0"/>
                <a:ea typeface="BIZ UDPゴシック" panose="020B0400000000000000" pitchFamily="50" charset="-128"/>
              </a:rPr>
              <a:t>(L)×</a:t>
            </a:r>
            <a:r>
              <a:rPr lang="ja-JP" altLang="en-US" dirty="0">
                <a:latin typeface="Amasis MT Pro Black" panose="02040A04050005020304" pitchFamily="18" charset="0"/>
                <a:ea typeface="BIZ UDPゴシック" panose="020B0400000000000000" pitchFamily="50" charset="-128"/>
              </a:rPr>
              <a:t>特徴量数</a:t>
            </a:r>
            <a:r>
              <a:rPr lang="en-US" altLang="ja-JP" dirty="0">
                <a:latin typeface="Amasis MT Pro Black" panose="02040A04050005020304" pitchFamily="18" charset="0"/>
                <a:ea typeface="BIZ UDPゴシック" panose="020B0400000000000000" pitchFamily="50" charset="-128"/>
              </a:rPr>
              <a:t>(D)</a:t>
            </a:r>
            <a:r>
              <a:rPr lang="ja-JP" altLang="en-US" dirty="0">
                <a:latin typeface="Amasis MT Pro Black" panose="02040A04050005020304" pitchFamily="18" charset="0"/>
                <a:ea typeface="BIZ UDPゴシック" panose="020B0400000000000000" pitchFamily="50" charset="-128"/>
              </a:rPr>
              <a:t>の行列を入力として、</a:t>
            </a:r>
            <a:r>
              <a:rPr lang="en-US" altLang="ja-JP" dirty="0">
                <a:latin typeface="Amasis MT Pro Black" panose="02040A04050005020304" pitchFamily="18" charset="0"/>
                <a:ea typeface="BIZ UDPゴシック" panose="020B0400000000000000" pitchFamily="50" charset="-128"/>
              </a:rPr>
              <a:t>220</a:t>
            </a:r>
            <a:r>
              <a:rPr lang="ja-JP" altLang="en-US" dirty="0">
                <a:latin typeface="Amasis MT Pro Black" panose="02040A04050005020304" pitchFamily="18" charset="0"/>
                <a:ea typeface="BIZ UDPゴシック" panose="020B0400000000000000" pitchFamily="50" charset="-128"/>
              </a:rPr>
              <a:t>層の</a:t>
            </a:r>
            <a:r>
              <a:rPr lang="en-US" altLang="ja-JP" dirty="0">
                <a:latin typeface="Amasis MT Pro Black" panose="02040A04050005020304" pitchFamily="18" charset="0"/>
                <a:ea typeface="BIZ UDPゴシック" panose="020B0400000000000000" pitchFamily="50" charset="-128"/>
              </a:rPr>
              <a:t>CNN</a:t>
            </a:r>
            <a:r>
              <a:rPr lang="ja-JP" altLang="en-US" dirty="0">
                <a:latin typeface="Amasis MT Pro Black" panose="02040A04050005020304" pitchFamily="18" charset="0"/>
                <a:ea typeface="BIZ UDPゴシック" panose="020B0400000000000000" pitchFamily="50" charset="-128"/>
              </a:rPr>
              <a:t>により残基間距離行列（正確には</a:t>
            </a:r>
            <a:r>
              <a:rPr lang="en-US" altLang="ja-JP" dirty="0">
                <a:latin typeface="Amasis MT Pro Black" panose="02040A04050005020304" pitchFamily="18" charset="0"/>
                <a:ea typeface="BIZ UDPゴシック" panose="020B0400000000000000" pitchFamily="50" charset="-128"/>
              </a:rPr>
              <a:t>Cβ</a:t>
            </a:r>
            <a:r>
              <a:rPr lang="ja-JP" altLang="en-US" dirty="0">
                <a:latin typeface="Amasis MT Pro Black" panose="02040A04050005020304" pitchFamily="18" charset="0"/>
                <a:ea typeface="BIZ UDPゴシック" panose="020B0400000000000000" pitchFamily="50" charset="-128"/>
              </a:rPr>
              <a:t>間距離行列）を予測します。</a:t>
            </a:r>
          </a:p>
          <a:p>
            <a:endParaRPr lang="ja-JP" altLang="en-US" dirty="0">
              <a:latin typeface="Amasis MT Pro Black" panose="02040A04050005020304" pitchFamily="18" charset="0"/>
              <a:ea typeface="BIZ UDPゴシック" panose="020B0400000000000000" pitchFamily="50" charset="-128"/>
            </a:endParaRPr>
          </a:p>
          <a:p>
            <a:r>
              <a:rPr lang="en-US" altLang="ja-JP" dirty="0">
                <a:latin typeface="Amasis MT Pro Black" panose="02040A04050005020304" pitchFamily="18" charset="0"/>
                <a:ea typeface="BIZ UDPゴシック" panose="020B0400000000000000" pitchFamily="50" charset="-128"/>
              </a:rPr>
              <a:t>【</a:t>
            </a:r>
            <a:r>
              <a:rPr lang="ja-JP" altLang="en-US" dirty="0">
                <a:latin typeface="Amasis MT Pro Black" panose="02040A04050005020304" pitchFamily="18" charset="0"/>
                <a:ea typeface="BIZ UDPゴシック" panose="020B0400000000000000" pitchFamily="50" charset="-128"/>
              </a:rPr>
              <a:t>入力特徴量</a:t>
            </a:r>
            <a:r>
              <a:rPr lang="en-US" altLang="ja-JP" dirty="0">
                <a:latin typeface="Amasis MT Pro Black" panose="02040A04050005020304" pitchFamily="18" charset="0"/>
                <a:ea typeface="BIZ UDPゴシック" panose="020B0400000000000000" pitchFamily="50" charset="-128"/>
              </a:rPr>
              <a:t>】</a:t>
            </a:r>
            <a:r>
              <a:rPr lang="ja-JP" altLang="en-US" dirty="0">
                <a:latin typeface="Amasis MT Pro Black" panose="02040A04050005020304" pitchFamily="18" charset="0"/>
                <a:ea typeface="BIZ UDPゴシック" panose="020B0400000000000000" pitchFamily="50" charset="-128"/>
              </a:rPr>
              <a:t>：</a:t>
            </a:r>
          </a:p>
          <a:p>
            <a:r>
              <a:rPr lang="en-US" altLang="ja-JP" dirty="0" err="1">
                <a:latin typeface="Amasis MT Pro Black" panose="02040A04050005020304" pitchFamily="18" charset="0"/>
                <a:ea typeface="BIZ UDPゴシック" panose="020B0400000000000000" pitchFamily="50" charset="-128"/>
              </a:rPr>
              <a:t>Onehot</a:t>
            </a:r>
            <a:r>
              <a:rPr lang="ja-JP" altLang="en-US" dirty="0">
                <a:latin typeface="Amasis MT Pro Black" panose="02040A04050005020304" pitchFamily="18" charset="0"/>
                <a:ea typeface="BIZ UDPゴシック" panose="020B0400000000000000" pitchFamily="50" charset="-128"/>
              </a:rPr>
              <a:t>化されたアミノ酸タイプのような基本的なものから</a:t>
            </a:r>
            <a:r>
              <a:rPr lang="en-US" altLang="ja-JP" dirty="0">
                <a:latin typeface="Amasis MT Pro Black" panose="02040A04050005020304" pitchFamily="18" charset="0"/>
                <a:ea typeface="BIZ UDPゴシック" panose="020B0400000000000000" pitchFamily="50" charset="-128"/>
              </a:rPr>
              <a:t>MSA</a:t>
            </a:r>
            <a:r>
              <a:rPr lang="ja-JP" altLang="en-US" dirty="0">
                <a:latin typeface="Amasis MT Pro Black" panose="02040A04050005020304" pitchFamily="18" charset="0"/>
                <a:ea typeface="BIZ UDPゴシック" panose="020B0400000000000000" pitchFamily="50" charset="-128"/>
              </a:rPr>
              <a:t>由来のものまで情報がものが採用されています。</a:t>
            </a:r>
          </a:p>
          <a:p>
            <a:endParaRPr lang="ja-JP" altLang="en-US" dirty="0">
              <a:latin typeface="Amasis MT Pro Black" panose="02040A04050005020304" pitchFamily="18" charset="0"/>
              <a:ea typeface="BIZ UDPゴシック" panose="020B0400000000000000" pitchFamily="50" charset="-128"/>
            </a:endParaRPr>
          </a:p>
          <a:p>
            <a:r>
              <a:rPr lang="en-US" altLang="ja-JP" dirty="0">
                <a:latin typeface="Amasis MT Pro Black" panose="02040A04050005020304" pitchFamily="18" charset="0"/>
                <a:ea typeface="BIZ UDPゴシック" panose="020B0400000000000000" pitchFamily="50" charset="-128"/>
              </a:rPr>
              <a:t>【</a:t>
            </a:r>
            <a:r>
              <a:rPr lang="ja-JP" altLang="en-US" dirty="0">
                <a:latin typeface="Amasis MT Pro Black" panose="02040A04050005020304" pitchFamily="18" charset="0"/>
                <a:ea typeface="BIZ UDPゴシック" panose="020B0400000000000000" pitchFamily="50" charset="-128"/>
              </a:rPr>
              <a:t>ネットワーク構造</a:t>
            </a:r>
            <a:r>
              <a:rPr lang="en-US" altLang="ja-JP" dirty="0">
                <a:latin typeface="Amasis MT Pro Black" panose="02040A04050005020304" pitchFamily="18" charset="0"/>
                <a:ea typeface="BIZ UDPゴシック" panose="020B0400000000000000" pitchFamily="50" charset="-128"/>
              </a:rPr>
              <a:t>】:</a:t>
            </a:r>
          </a:p>
          <a:p>
            <a:r>
              <a:rPr lang="en-US" altLang="ja-JP" dirty="0" err="1">
                <a:latin typeface="Amasis MT Pro Black" panose="02040A04050005020304" pitchFamily="18" charset="0"/>
                <a:ea typeface="BIZ UDPゴシック" panose="020B0400000000000000" pitchFamily="50" charset="-128"/>
              </a:rPr>
              <a:t>Dillated</a:t>
            </a:r>
            <a:r>
              <a:rPr lang="en-US" altLang="ja-JP" dirty="0">
                <a:latin typeface="Amasis MT Pro Black" panose="02040A04050005020304" pitchFamily="18" charset="0"/>
                <a:ea typeface="BIZ UDPゴシック" panose="020B0400000000000000" pitchFamily="50" charset="-128"/>
              </a:rPr>
              <a:t> CNN</a:t>
            </a:r>
            <a:r>
              <a:rPr lang="ja-JP" altLang="en-US" dirty="0">
                <a:latin typeface="Amasis MT Pro Black" panose="02040A04050005020304" pitchFamily="18" charset="0"/>
                <a:ea typeface="BIZ UDPゴシック" panose="020B0400000000000000" pitchFamily="50" charset="-128"/>
              </a:rPr>
              <a:t>が使われていること以外は特筆することがない巨大</a:t>
            </a:r>
            <a:r>
              <a:rPr lang="en-US" altLang="ja-JP" dirty="0" err="1">
                <a:latin typeface="Amasis MT Pro Black" panose="02040A04050005020304" pitchFamily="18" charset="0"/>
                <a:ea typeface="BIZ UDPゴシック" panose="020B0400000000000000" pitchFamily="50" charset="-128"/>
              </a:rPr>
              <a:t>ResNet</a:t>
            </a:r>
            <a:r>
              <a:rPr lang="ja-JP" altLang="en-US" dirty="0">
                <a:latin typeface="Amasis MT Pro Black" panose="02040A04050005020304" pitchFamily="18" charset="0"/>
                <a:ea typeface="BIZ UDPゴシック" panose="020B0400000000000000" pitchFamily="50" charset="-128"/>
              </a:rPr>
              <a:t>です。ちなみに</a:t>
            </a:r>
            <a:r>
              <a:rPr lang="en-US" altLang="ja-JP" dirty="0">
                <a:latin typeface="Amasis MT Pro Black" panose="02040A04050005020304" pitchFamily="18" charset="0"/>
                <a:ea typeface="BIZ UDPゴシック" panose="020B0400000000000000" pitchFamily="50" charset="-128"/>
              </a:rPr>
              <a:t>L×L×D</a:t>
            </a:r>
            <a:r>
              <a:rPr lang="ja-JP" altLang="en-US" dirty="0">
                <a:latin typeface="Amasis MT Pro Black" panose="02040A04050005020304" pitchFamily="18" charset="0"/>
                <a:ea typeface="BIZ UDPゴシック" panose="020B0400000000000000" pitchFamily="50" charset="-128"/>
              </a:rPr>
              <a:t>行列をそのまま入力するのはメモリがつらいので</a:t>
            </a:r>
            <a:r>
              <a:rPr lang="en-US" altLang="ja-JP" dirty="0">
                <a:latin typeface="Amasis MT Pro Black" panose="02040A04050005020304" pitchFamily="18" charset="0"/>
                <a:ea typeface="BIZ UDPゴシック" panose="020B0400000000000000" pitchFamily="50" charset="-128"/>
              </a:rPr>
              <a:t>64×64×D</a:t>
            </a:r>
            <a:r>
              <a:rPr lang="ja-JP" altLang="en-US" dirty="0">
                <a:latin typeface="Amasis MT Pro Black" panose="02040A04050005020304" pitchFamily="18" charset="0"/>
                <a:ea typeface="BIZ UDPゴシック" panose="020B0400000000000000" pitchFamily="50" charset="-128"/>
              </a:rPr>
              <a:t>の行列に分割して予測したものを</a:t>
            </a:r>
            <a:r>
              <a:rPr lang="en-US" altLang="ja-JP" dirty="0" err="1">
                <a:latin typeface="Amasis MT Pro Black" panose="02040A04050005020304" pitchFamily="18" charset="0"/>
                <a:ea typeface="BIZ UDPゴシック" panose="020B0400000000000000" pitchFamily="50" charset="-128"/>
              </a:rPr>
              <a:t>concat</a:t>
            </a:r>
            <a:r>
              <a:rPr lang="ja-JP" altLang="en-US" dirty="0">
                <a:latin typeface="Amasis MT Pro Black" panose="02040A04050005020304" pitchFamily="18" charset="0"/>
                <a:ea typeface="BIZ UDPゴシック" panose="020B0400000000000000" pitchFamily="50" charset="-128"/>
              </a:rPr>
              <a:t>しているようです。</a:t>
            </a:r>
          </a:p>
          <a:p>
            <a:endParaRPr lang="ja-JP" altLang="en-US" dirty="0">
              <a:latin typeface="Amasis MT Pro Black" panose="02040A04050005020304" pitchFamily="18" charset="0"/>
              <a:ea typeface="BIZ UDPゴシック" panose="020B0400000000000000" pitchFamily="50" charset="-128"/>
            </a:endParaRPr>
          </a:p>
          <a:p>
            <a:r>
              <a:rPr lang="en-US" altLang="ja-JP" dirty="0">
                <a:latin typeface="Amasis MT Pro Black" panose="02040A04050005020304" pitchFamily="18" charset="0"/>
                <a:ea typeface="BIZ UDPゴシック" panose="020B0400000000000000" pitchFamily="50" charset="-128"/>
              </a:rPr>
              <a:t>【</a:t>
            </a:r>
            <a:r>
              <a:rPr lang="ja-JP" altLang="en-US" dirty="0">
                <a:latin typeface="Amasis MT Pro Black" panose="02040A04050005020304" pitchFamily="18" charset="0"/>
                <a:ea typeface="BIZ UDPゴシック" panose="020B0400000000000000" pitchFamily="50" charset="-128"/>
              </a:rPr>
              <a:t>出力される距離行列</a:t>
            </a:r>
            <a:r>
              <a:rPr lang="en-US" altLang="ja-JP" dirty="0">
                <a:latin typeface="Amasis MT Pro Black" panose="02040A04050005020304" pitchFamily="18" charset="0"/>
                <a:ea typeface="BIZ UDPゴシック" panose="020B0400000000000000" pitchFamily="50" charset="-128"/>
              </a:rPr>
              <a:t>】:</a:t>
            </a:r>
          </a:p>
          <a:p>
            <a:r>
              <a:rPr lang="en-US" altLang="ja-JP" dirty="0">
                <a:latin typeface="Amasis MT Pro Black" panose="02040A04050005020304" pitchFamily="18" charset="0"/>
                <a:ea typeface="BIZ UDPゴシック" panose="020B0400000000000000" pitchFamily="50" charset="-128"/>
              </a:rPr>
              <a:t>Cβ-Cβ</a:t>
            </a:r>
            <a:r>
              <a:rPr lang="ja-JP" altLang="en-US" dirty="0">
                <a:latin typeface="Amasis MT Pro Black" panose="02040A04050005020304" pitchFamily="18" charset="0"/>
                <a:ea typeface="BIZ UDPゴシック" panose="020B0400000000000000" pitchFamily="50" charset="-128"/>
              </a:rPr>
              <a:t>間の距離行列の予測においては連続値（例</a:t>
            </a:r>
            <a:r>
              <a:rPr lang="en-US" altLang="ja-JP" dirty="0">
                <a:latin typeface="Amasis MT Pro Black" panose="02040A04050005020304" pitchFamily="18" charset="0"/>
                <a:ea typeface="BIZ UDPゴシック" panose="020B0400000000000000" pitchFamily="50" charset="-128"/>
              </a:rPr>
              <a:t>: 10.3Å</a:t>
            </a:r>
            <a:r>
              <a:rPr lang="ja-JP" altLang="en-US" dirty="0">
                <a:latin typeface="Amasis MT Pro Black" panose="02040A04050005020304" pitchFamily="18" charset="0"/>
                <a:ea typeface="BIZ UDPゴシック" panose="020B0400000000000000" pitchFamily="50" charset="-128"/>
              </a:rPr>
              <a:t>）を直接予測するのではなく、</a:t>
            </a:r>
            <a:r>
              <a:rPr lang="en-US" altLang="ja-JP" dirty="0">
                <a:latin typeface="Amasis MT Pro Black" panose="02040A04050005020304" pitchFamily="18" charset="0"/>
                <a:ea typeface="BIZ UDPゴシック" panose="020B0400000000000000" pitchFamily="50" charset="-128"/>
              </a:rPr>
              <a:t>64bin</a:t>
            </a:r>
            <a:r>
              <a:rPr lang="ja-JP" altLang="en-US" dirty="0">
                <a:latin typeface="Amasis MT Pro Black" panose="02040A04050005020304" pitchFamily="18" charset="0"/>
                <a:ea typeface="BIZ UDPゴシック" panose="020B0400000000000000" pitchFamily="50" charset="-128"/>
              </a:rPr>
              <a:t>に離散化されたカテゴリを予測（例</a:t>
            </a:r>
            <a:r>
              <a:rPr lang="en-US" altLang="ja-JP" dirty="0">
                <a:latin typeface="Amasis MT Pro Black" panose="02040A04050005020304" pitchFamily="18" charset="0"/>
                <a:ea typeface="BIZ UDPゴシック" panose="020B0400000000000000" pitchFamily="50" charset="-128"/>
              </a:rPr>
              <a:t>: {0: 0-1Å, 1: 1-2Å, ...., 63: 63-64Å}</a:t>
            </a:r>
            <a:r>
              <a:rPr lang="ja-JP" altLang="en-US" dirty="0">
                <a:latin typeface="Amasis MT Pro Black" panose="02040A04050005020304" pitchFamily="18" charset="0"/>
                <a:ea typeface="BIZ UDPゴシック" panose="020B0400000000000000" pitchFamily="50" charset="-128"/>
              </a:rPr>
              <a:t>）していることがポイントです。距離を離散化することでロス関数にクロスエントロピーを使えるため、タンパク質の大小によるスケール差の影響を受けにくい、および予測値がカテゴリ分布として得られるというメリットがあります。後者について、これにより予測分布がブロードな場合は予測の不確実性が高いというような解釈が可能になります（下図）。</a:t>
            </a:r>
          </a:p>
        </p:txBody>
      </p:sp>
    </p:spTree>
    <p:extLst>
      <p:ext uri="{BB962C8B-B14F-4D97-AF65-F5344CB8AC3E}">
        <p14:creationId xmlns:p14="http://schemas.microsoft.com/office/powerpoint/2010/main" val="3828152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AlphaFold</a:t>
            </a:r>
            <a:r>
              <a:rPr kumimoji="1" lang="ja-JP" altLang="en-US" sz="2400" b="1" dirty="0">
                <a:latin typeface="BIZ UDPゴシック" panose="020B0400000000000000" pitchFamily="50" charset="-128"/>
                <a:ea typeface="BIZ UDPゴシック" panose="020B0400000000000000" pitchFamily="50" charset="-128"/>
              </a:rPr>
              <a:t>１の二面角（</a:t>
            </a:r>
            <a:r>
              <a:rPr kumimoji="1" lang="en-US" altLang="ja-JP" sz="2400" b="1" dirty="0">
                <a:latin typeface="BIZ UDPゴシック" panose="020B0400000000000000" pitchFamily="50" charset="-128"/>
                <a:ea typeface="BIZ UDPゴシック" panose="020B0400000000000000" pitchFamily="50" charset="-128"/>
              </a:rPr>
              <a:t>φ</a:t>
            </a:r>
            <a:r>
              <a:rPr kumimoji="1" lang="ja-JP" altLang="en-US" sz="2400" b="1" dirty="0">
                <a:latin typeface="BIZ UDPゴシック" panose="020B0400000000000000" pitchFamily="50" charset="-128"/>
                <a:ea typeface="BIZ UDPゴシック" panose="020B0400000000000000" pitchFamily="50" charset="-128"/>
              </a:rPr>
              <a:t>、</a:t>
            </a:r>
            <a:r>
              <a:rPr kumimoji="1" lang="en-US" altLang="ja-JP" sz="2400" b="1" dirty="0">
                <a:latin typeface="BIZ UDPゴシック" panose="020B0400000000000000" pitchFamily="50" charset="-128"/>
                <a:ea typeface="BIZ UDPゴシック" panose="020B0400000000000000" pitchFamily="50" charset="-128"/>
              </a:rPr>
              <a:t>ψ</a:t>
            </a:r>
            <a:r>
              <a:rPr kumimoji="1" lang="ja-JP" altLang="en-US" sz="2400" b="1" dirty="0">
                <a:latin typeface="BIZ UDPゴシック" panose="020B0400000000000000" pitchFamily="50" charset="-128"/>
                <a:ea typeface="BIZ UDPゴシック" panose="020B0400000000000000" pitchFamily="50" charset="-128"/>
              </a:rPr>
              <a:t>）数理最適化</a:t>
            </a:r>
          </a:p>
        </p:txBody>
      </p:sp>
      <p:sp>
        <p:nvSpPr>
          <p:cNvPr id="7" name="テキスト ボックス 6">
            <a:extLst>
              <a:ext uri="{FF2B5EF4-FFF2-40B4-BE49-F238E27FC236}">
                <a16:creationId xmlns:a16="http://schemas.microsoft.com/office/drawing/2014/main" id="{E9780B38-607C-5BD8-44EE-FD1F6512B473}"/>
              </a:ext>
            </a:extLst>
          </p:cNvPr>
          <p:cNvSpPr txBox="1"/>
          <p:nvPr/>
        </p:nvSpPr>
        <p:spPr>
          <a:xfrm>
            <a:off x="634007" y="815280"/>
            <a:ext cx="11246049" cy="4247317"/>
          </a:xfrm>
          <a:prstGeom prst="rect">
            <a:avLst/>
          </a:prstGeom>
          <a:noFill/>
        </p:spPr>
        <p:txBody>
          <a:bodyPr wrap="square">
            <a:spAutoFit/>
          </a:bodyPr>
          <a:lstStyle/>
          <a:p>
            <a:r>
              <a:rPr lang="ja-JP" altLang="en-US" dirty="0">
                <a:latin typeface="Amasis MT Pro Black" panose="02040A04050005020304" pitchFamily="18" charset="0"/>
                <a:ea typeface="BIZ UDPゴシック" panose="020B0400000000000000" pitchFamily="50" charset="-128"/>
              </a:rPr>
              <a:t>二面角</a:t>
            </a:r>
            <a:r>
              <a:rPr lang="en-US" altLang="ja-JP" dirty="0">
                <a:latin typeface="Amasis MT Pro Black" panose="02040A04050005020304" pitchFamily="18" charset="0"/>
                <a:ea typeface="BIZ UDPゴシック" panose="020B0400000000000000" pitchFamily="50" charset="-128"/>
              </a:rPr>
              <a:t>(ΦΨ)</a:t>
            </a:r>
            <a:r>
              <a:rPr lang="ja-JP" altLang="en-US" dirty="0">
                <a:latin typeface="Amasis MT Pro Black" panose="02040A04050005020304" pitchFamily="18" charset="0"/>
                <a:ea typeface="BIZ UDPゴシック" panose="020B0400000000000000" pitchFamily="50" charset="-128"/>
              </a:rPr>
              <a:t>の数理最適化ステップ</a:t>
            </a:r>
          </a:p>
          <a:p>
            <a:r>
              <a:rPr lang="ja-JP" altLang="en-US" dirty="0">
                <a:latin typeface="Amasis MT Pro Black" panose="02040A04050005020304" pitchFamily="18" charset="0"/>
                <a:ea typeface="BIZ UDPゴシック" panose="020B0400000000000000" pitchFamily="50" charset="-128"/>
              </a:rPr>
              <a:t>タンパク質の立体構造は二面角</a:t>
            </a:r>
            <a:r>
              <a:rPr lang="en-US" altLang="ja-JP" dirty="0">
                <a:latin typeface="Amasis MT Pro Black" panose="02040A04050005020304" pitchFamily="18" charset="0"/>
                <a:ea typeface="BIZ UDPゴシック" panose="020B0400000000000000" pitchFamily="50" charset="-128"/>
              </a:rPr>
              <a:t>(ΦΨ)</a:t>
            </a:r>
            <a:r>
              <a:rPr lang="ja-JP" altLang="en-US" dirty="0">
                <a:latin typeface="Amasis MT Pro Black" panose="02040A04050005020304" pitchFamily="18" charset="0"/>
                <a:ea typeface="BIZ UDPゴシック" panose="020B0400000000000000" pitchFamily="50" charset="-128"/>
              </a:rPr>
              <a:t>をパラメータとして完全に表現できるので、数理最適化手法により①で予測した距離行列に合うような二面角</a:t>
            </a:r>
            <a:r>
              <a:rPr lang="en-US" altLang="ja-JP" dirty="0">
                <a:latin typeface="Amasis MT Pro Black" panose="02040A04050005020304" pitchFamily="18" charset="0"/>
                <a:ea typeface="BIZ UDPゴシック" panose="020B0400000000000000" pitchFamily="50" charset="-128"/>
              </a:rPr>
              <a:t>(ΦΨ)</a:t>
            </a:r>
            <a:r>
              <a:rPr lang="ja-JP" altLang="en-US" dirty="0">
                <a:latin typeface="Amasis MT Pro Black" panose="02040A04050005020304" pitchFamily="18" charset="0"/>
                <a:ea typeface="BIZ UDPゴシック" panose="020B0400000000000000" pitchFamily="50" charset="-128"/>
              </a:rPr>
              <a:t>を逆算することで実際の立体構造を作成します。</a:t>
            </a:r>
          </a:p>
          <a:p>
            <a:endParaRPr lang="ja-JP" altLang="en-US" dirty="0">
              <a:latin typeface="Amasis MT Pro Black" panose="02040A04050005020304" pitchFamily="18" charset="0"/>
              <a:ea typeface="BIZ UDPゴシック" panose="020B0400000000000000" pitchFamily="50" charset="-128"/>
            </a:endParaRPr>
          </a:p>
          <a:p>
            <a:r>
              <a:rPr lang="en-US" altLang="ja-JP" dirty="0">
                <a:latin typeface="Amasis MT Pro Black" panose="02040A04050005020304" pitchFamily="18" charset="0"/>
                <a:ea typeface="BIZ UDPゴシック" panose="020B0400000000000000" pitchFamily="50" charset="-128"/>
              </a:rPr>
              <a:t>【</a:t>
            </a:r>
            <a:r>
              <a:rPr lang="ja-JP" altLang="en-US" dirty="0">
                <a:latin typeface="Amasis MT Pro Black" panose="02040A04050005020304" pitchFamily="18" charset="0"/>
                <a:ea typeface="BIZ UDPゴシック" panose="020B0400000000000000" pitchFamily="50" charset="-128"/>
              </a:rPr>
              <a:t>最適化手法</a:t>
            </a:r>
            <a:r>
              <a:rPr lang="en-US" altLang="ja-JP" dirty="0">
                <a:latin typeface="Amasis MT Pro Black" panose="02040A04050005020304" pitchFamily="18" charset="0"/>
                <a:ea typeface="BIZ UDPゴシック" panose="020B0400000000000000" pitchFamily="50" charset="-128"/>
              </a:rPr>
              <a:t>】</a:t>
            </a:r>
            <a:r>
              <a:rPr lang="ja-JP" altLang="en-US" dirty="0">
                <a:latin typeface="Amasis MT Pro Black" panose="02040A04050005020304" pitchFamily="18" charset="0"/>
                <a:ea typeface="BIZ UDPゴシック" panose="020B0400000000000000" pitchFamily="50" charset="-128"/>
              </a:rPr>
              <a:t>：</a:t>
            </a:r>
          </a:p>
          <a:p>
            <a:r>
              <a:rPr lang="en-US" altLang="ja-JP" dirty="0">
                <a:latin typeface="Amasis MT Pro Black" panose="02040A04050005020304" pitchFamily="18" charset="0"/>
                <a:ea typeface="BIZ UDPゴシック" panose="020B0400000000000000" pitchFamily="50" charset="-128"/>
              </a:rPr>
              <a:t>L-BFGS</a:t>
            </a:r>
            <a:r>
              <a:rPr lang="ja-JP" altLang="en-US" dirty="0">
                <a:latin typeface="Amasis MT Pro Black" panose="02040A04050005020304" pitchFamily="18" charset="0"/>
                <a:ea typeface="BIZ UDPゴシック" panose="020B0400000000000000" pitchFamily="50" charset="-128"/>
              </a:rPr>
              <a:t>法のような典型的な勾配降下法で</a:t>
            </a:r>
            <a:r>
              <a:rPr lang="en-US" altLang="ja-JP" dirty="0">
                <a:latin typeface="Amasis MT Pro Black" panose="02040A04050005020304" pitchFamily="18" charset="0"/>
                <a:ea typeface="BIZ UDPゴシック" panose="020B0400000000000000" pitchFamily="50" charset="-128"/>
              </a:rPr>
              <a:t>OK</a:t>
            </a:r>
            <a:r>
              <a:rPr lang="ja-JP" altLang="en-US" dirty="0">
                <a:latin typeface="Amasis MT Pro Black" panose="02040A04050005020304" pitchFamily="18" charset="0"/>
                <a:ea typeface="BIZ UDPゴシック" panose="020B0400000000000000" pitchFamily="50" charset="-128"/>
              </a:rPr>
              <a:t>とのことです。</a:t>
            </a:r>
          </a:p>
          <a:p>
            <a:endParaRPr lang="ja-JP" altLang="en-US" dirty="0">
              <a:latin typeface="Amasis MT Pro Black" panose="02040A04050005020304" pitchFamily="18" charset="0"/>
              <a:ea typeface="BIZ UDPゴシック" panose="020B0400000000000000" pitchFamily="50" charset="-128"/>
            </a:endParaRPr>
          </a:p>
          <a:p>
            <a:r>
              <a:rPr lang="en-US" altLang="ja-JP" dirty="0">
                <a:latin typeface="Amasis MT Pro Black" panose="02040A04050005020304" pitchFamily="18" charset="0"/>
                <a:ea typeface="BIZ UDPゴシック" panose="020B0400000000000000" pitchFamily="50" charset="-128"/>
              </a:rPr>
              <a:t>【</a:t>
            </a:r>
            <a:r>
              <a:rPr lang="ja-JP" altLang="en-US" dirty="0">
                <a:latin typeface="Amasis MT Pro Black" panose="02040A04050005020304" pitchFamily="18" charset="0"/>
                <a:ea typeface="BIZ UDPゴシック" panose="020B0400000000000000" pitchFamily="50" charset="-128"/>
              </a:rPr>
              <a:t>コスト関数</a:t>
            </a:r>
            <a:r>
              <a:rPr lang="en-US" altLang="ja-JP" dirty="0">
                <a:latin typeface="Amasis MT Pro Black" panose="02040A04050005020304" pitchFamily="18" charset="0"/>
                <a:ea typeface="BIZ UDPゴシック" panose="020B0400000000000000" pitchFamily="50" charset="-128"/>
              </a:rPr>
              <a:t>V(Φ, Ψ)】</a:t>
            </a:r>
            <a:r>
              <a:rPr lang="ja-JP" altLang="en-US" dirty="0">
                <a:latin typeface="Amasis MT Pro Black" panose="02040A04050005020304" pitchFamily="18" charset="0"/>
                <a:ea typeface="BIZ UDPゴシック" panose="020B0400000000000000" pitchFamily="50" charset="-128"/>
              </a:rPr>
              <a:t>：</a:t>
            </a:r>
          </a:p>
          <a:p>
            <a:r>
              <a:rPr lang="ja-JP" altLang="en-US" dirty="0">
                <a:latin typeface="Amasis MT Pro Black" panose="02040A04050005020304" pitchFamily="18" charset="0"/>
                <a:ea typeface="BIZ UDPゴシック" panose="020B0400000000000000" pitchFamily="50" charset="-128"/>
              </a:rPr>
              <a:t>大雑把には現在立体構造から算出される距離行列と予測距離行列の差ですが、さらにペナルティ項として立体衝突項を加えたものをコスト関数（論文中での表記は</a:t>
            </a:r>
            <a:r>
              <a:rPr lang="en-US" altLang="ja-JP" dirty="0">
                <a:latin typeface="Amasis MT Pro Black" panose="02040A04050005020304" pitchFamily="18" charset="0"/>
                <a:ea typeface="BIZ UDPゴシック" panose="020B0400000000000000" pitchFamily="50" charset="-128"/>
              </a:rPr>
              <a:t>Distance potential</a:t>
            </a:r>
            <a:r>
              <a:rPr lang="ja-JP" altLang="en-US" dirty="0">
                <a:latin typeface="Amasis MT Pro Black" panose="02040A04050005020304" pitchFamily="18" charset="0"/>
                <a:ea typeface="BIZ UDPゴシック" panose="020B0400000000000000" pitchFamily="50" charset="-128"/>
              </a:rPr>
              <a:t>）としています。</a:t>
            </a:r>
          </a:p>
          <a:p>
            <a:endParaRPr lang="ja-JP" altLang="en-US" dirty="0">
              <a:latin typeface="Amasis MT Pro Black" panose="02040A04050005020304" pitchFamily="18" charset="0"/>
              <a:ea typeface="BIZ UDPゴシック" panose="020B0400000000000000" pitchFamily="50" charset="-128"/>
            </a:endParaRPr>
          </a:p>
          <a:p>
            <a:r>
              <a:rPr lang="en-US" altLang="ja-JP" dirty="0">
                <a:latin typeface="Amasis MT Pro Black" panose="02040A04050005020304" pitchFamily="18" charset="0"/>
                <a:ea typeface="BIZ UDPゴシック" panose="020B0400000000000000" pitchFamily="50" charset="-128"/>
              </a:rPr>
              <a:t>【</a:t>
            </a:r>
            <a:r>
              <a:rPr lang="ja-JP" altLang="en-US" dirty="0">
                <a:latin typeface="Amasis MT Pro Black" panose="02040A04050005020304" pitchFamily="18" charset="0"/>
                <a:ea typeface="BIZ UDPゴシック" panose="020B0400000000000000" pitchFamily="50" charset="-128"/>
              </a:rPr>
              <a:t>初期立体構造</a:t>
            </a:r>
            <a:r>
              <a:rPr lang="en-US" altLang="ja-JP" dirty="0">
                <a:latin typeface="Amasis MT Pro Black" panose="02040A04050005020304" pitchFamily="18" charset="0"/>
                <a:ea typeface="BIZ UDPゴシック" panose="020B0400000000000000" pitchFamily="50" charset="-128"/>
              </a:rPr>
              <a:t>】</a:t>
            </a:r>
            <a:r>
              <a:rPr lang="ja-JP" altLang="en-US" dirty="0">
                <a:latin typeface="Amasis MT Pro Black" panose="02040A04050005020304" pitchFamily="18" charset="0"/>
                <a:ea typeface="BIZ UDPゴシック" panose="020B0400000000000000" pitchFamily="50" charset="-128"/>
              </a:rPr>
              <a:t>：</a:t>
            </a:r>
          </a:p>
          <a:p>
            <a:r>
              <a:rPr lang="ja-JP" altLang="en-US" dirty="0">
                <a:latin typeface="Amasis MT Pro Black" panose="02040A04050005020304" pitchFamily="18" charset="0"/>
                <a:ea typeface="BIZ UDPゴシック" panose="020B0400000000000000" pitchFamily="50" charset="-128"/>
              </a:rPr>
              <a:t>初期立体構造サンプリングのためだけにアミノ酸配列から二面角を予測するニューラルネットワークを訓練しこれを使用しています。勾配降下による最適化は初期構造に引っ張られるため、ランダムノイズを加えるなどで異なる初期構造を多数作成し、もっとも最適化結果がよかったものを最終構造として採用します。</a:t>
            </a:r>
          </a:p>
        </p:txBody>
      </p:sp>
    </p:spTree>
    <p:extLst>
      <p:ext uri="{BB962C8B-B14F-4D97-AF65-F5344CB8AC3E}">
        <p14:creationId xmlns:p14="http://schemas.microsoft.com/office/powerpoint/2010/main" val="3981178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AlphaFold</a:t>
            </a:r>
            <a:r>
              <a:rPr kumimoji="1" lang="ja-JP" altLang="en-US" sz="2400" b="1" dirty="0">
                <a:latin typeface="BIZ UDPゴシック" panose="020B0400000000000000" pitchFamily="50" charset="-128"/>
                <a:ea typeface="BIZ UDPゴシック" panose="020B0400000000000000" pitchFamily="50" charset="-128"/>
              </a:rPr>
              <a:t>１</a:t>
            </a:r>
            <a:r>
              <a:rPr lang="ja-JP" altLang="en-US" sz="2400" b="1" dirty="0">
                <a:latin typeface="BIZ UDPゴシック" panose="020B0400000000000000" pitchFamily="50" charset="-128"/>
                <a:ea typeface="BIZ UDPゴシック" panose="020B0400000000000000" pitchFamily="50" charset="-128"/>
              </a:rPr>
              <a:t>を使えるようにするには手間がかかるし、メモリも必要</a:t>
            </a:r>
            <a:r>
              <a:rPr lang="en-US" altLang="ja-JP" sz="2400" b="1" dirty="0">
                <a:latin typeface="BIZ UDPゴシック" panose="020B0400000000000000" pitchFamily="50" charset="-128"/>
                <a:ea typeface="BIZ UDPゴシック" panose="020B0400000000000000" pitchFamily="50" charset="-128"/>
              </a:rPr>
              <a:t>32G</a:t>
            </a:r>
            <a:r>
              <a:rPr lang="ja-JP" altLang="en-US" sz="2400" b="1" dirty="0">
                <a:latin typeface="BIZ UDPゴシック" panose="020B0400000000000000" pitchFamily="50" charset="-128"/>
                <a:ea typeface="BIZ UDPゴシック" panose="020B0400000000000000" pitchFamily="50" charset="-128"/>
              </a:rPr>
              <a:t>超え</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5AA49FE6-1714-26FE-0860-F65DFAA2DF4B}"/>
              </a:ext>
            </a:extLst>
          </p:cNvPr>
          <p:cNvSpPr txBox="1"/>
          <p:nvPr/>
        </p:nvSpPr>
        <p:spPr>
          <a:xfrm>
            <a:off x="366316" y="993408"/>
            <a:ext cx="11431984" cy="5632311"/>
          </a:xfrm>
          <a:prstGeom prst="rect">
            <a:avLst/>
          </a:prstGeom>
          <a:noFill/>
        </p:spPr>
        <p:txBody>
          <a:bodyPr wrap="square">
            <a:spAutoFit/>
          </a:bodyPr>
          <a:lstStyle/>
          <a:p>
            <a:r>
              <a:rPr lang="en-US" altLang="ja-JP" sz="2400" dirty="0">
                <a:latin typeface="BIZ UDPゴシック" panose="020B0400000000000000" pitchFamily="50" charset="-128"/>
                <a:ea typeface="BIZ UDPゴシック" panose="020B0400000000000000" pitchFamily="50" charset="-128"/>
              </a:rPr>
              <a:t>AlphaFold</a:t>
            </a:r>
            <a:r>
              <a:rPr lang="ja-JP" altLang="en-US" sz="2400" dirty="0">
                <a:latin typeface="BIZ UDPゴシック" panose="020B0400000000000000" pitchFamily="50" charset="-128"/>
                <a:ea typeface="BIZ UDPゴシック" panose="020B0400000000000000" pitchFamily="50" charset="-128"/>
              </a:rPr>
              <a:t>を実行するためには以下の配列＆構造データベースが必要なのでダウンロードしておきます。</a:t>
            </a:r>
          </a:p>
          <a:p>
            <a:endParaRPr lang="ja-JP" altLang="en-US" sz="2400" dirty="0">
              <a:latin typeface="BIZ UDPゴシック" panose="020B0400000000000000" pitchFamily="50" charset="-128"/>
              <a:ea typeface="BIZ UDPゴシック" panose="020B0400000000000000" pitchFamily="50" charset="-128"/>
            </a:endParaRPr>
          </a:p>
          <a:p>
            <a:r>
              <a:rPr lang="en-US" altLang="ja-JP" sz="2400" dirty="0">
                <a:latin typeface="BIZ UDPゴシック" panose="020B0400000000000000" pitchFamily="50" charset="-128"/>
                <a:ea typeface="BIZ UDPゴシック" panose="020B0400000000000000" pitchFamily="50" charset="-128"/>
              </a:rPr>
              <a:t>UniRef90(</a:t>
            </a:r>
            <a:r>
              <a:rPr lang="en-US" altLang="ja-JP" sz="2400" dirty="0">
                <a:solidFill>
                  <a:srgbClr val="C00000"/>
                </a:solidFill>
                <a:latin typeface="BIZ UDPゴシック" panose="020B0400000000000000" pitchFamily="50" charset="-128"/>
                <a:ea typeface="BIZ UDPゴシック" panose="020B0400000000000000" pitchFamily="50" charset="-128"/>
                <a:hlinkClick r:id="rId2">
                  <a:extLst>
                    <a:ext uri="{A12FA001-AC4F-418D-AE19-62706E023703}">
                      <ahyp:hlinkClr xmlns:ahyp="http://schemas.microsoft.com/office/drawing/2018/hyperlinkcolor" val="tx"/>
                    </a:ext>
                  </a:extLst>
                </a:hlinkClick>
              </a:rPr>
              <a:t>https://www.uniprot.org/help/uniref</a:t>
            </a:r>
            <a:r>
              <a:rPr lang="en-US" altLang="ja-JP" sz="2400" dirty="0">
                <a:latin typeface="BIZ UDPゴシック" panose="020B0400000000000000" pitchFamily="50" charset="-128"/>
                <a:ea typeface="BIZ UDPゴシック" panose="020B0400000000000000" pitchFamily="50" charset="-128"/>
              </a:rPr>
              <a:t>)</a:t>
            </a:r>
          </a:p>
          <a:p>
            <a:r>
              <a:rPr lang="en-US" altLang="ja-JP" sz="2400" dirty="0" err="1">
                <a:latin typeface="BIZ UDPゴシック" panose="020B0400000000000000" pitchFamily="50" charset="-128"/>
                <a:ea typeface="BIZ UDPゴシック" panose="020B0400000000000000" pitchFamily="50" charset="-128"/>
              </a:rPr>
              <a:t>Mgnify</a:t>
            </a:r>
            <a:r>
              <a:rPr lang="ja-JP" altLang="en-US" sz="2400" dirty="0">
                <a:latin typeface="BIZ UDPゴシック" panose="020B0400000000000000" pitchFamily="50" charset="-128"/>
                <a:ea typeface="BIZ UDPゴシック" panose="020B0400000000000000" pitchFamily="50" charset="-128"/>
              </a:rPr>
              <a:t>（</a:t>
            </a:r>
            <a:r>
              <a:rPr lang="en-US" altLang="ja-JP" sz="2400" b="1" dirty="0">
                <a:solidFill>
                  <a:srgbClr val="C00000"/>
                </a:solidFill>
                <a:latin typeface="BIZ UDPゴシック" panose="020B0400000000000000" pitchFamily="50" charset="-128"/>
                <a:ea typeface="BIZ UDPゴシック" panose="020B0400000000000000" pitchFamily="50" charset="-128"/>
                <a:hlinkClick r:id="rId3">
                  <a:extLst>
                    <a:ext uri="{A12FA001-AC4F-418D-AE19-62706E023703}">
                      <ahyp:hlinkClr xmlns:ahyp="http://schemas.microsoft.com/office/drawing/2018/hyperlinkcolor" val="tx"/>
                    </a:ext>
                  </a:extLst>
                </a:hlinkClick>
              </a:rPr>
              <a:t>https://www.ebi.ac.uk/metagenomics/</a:t>
            </a:r>
            <a:r>
              <a:rPr lang="ja-JP" altLang="en-US" sz="2400" dirty="0">
                <a:latin typeface="BIZ UDPゴシック" panose="020B0400000000000000" pitchFamily="50" charset="-128"/>
                <a:ea typeface="BIZ UDPゴシック" panose="020B0400000000000000" pitchFamily="50" charset="-128"/>
              </a:rPr>
              <a:t>）</a:t>
            </a:r>
            <a:endParaRPr lang="en-US" altLang="ja-JP" sz="2400" dirty="0">
              <a:latin typeface="BIZ UDPゴシック" panose="020B0400000000000000" pitchFamily="50" charset="-128"/>
              <a:ea typeface="BIZ UDPゴシック" panose="020B0400000000000000" pitchFamily="50" charset="-128"/>
            </a:endParaRPr>
          </a:p>
          <a:p>
            <a:r>
              <a:rPr lang="en-US" altLang="ja-JP" sz="2400" dirty="0">
                <a:latin typeface="BIZ UDPゴシック" panose="020B0400000000000000" pitchFamily="50" charset="-128"/>
                <a:ea typeface="BIZ UDPゴシック" panose="020B0400000000000000" pitchFamily="50" charset="-128"/>
              </a:rPr>
              <a:t>BFD,</a:t>
            </a:r>
          </a:p>
          <a:p>
            <a:r>
              <a:rPr lang="en-US" altLang="ja-JP" sz="2400" dirty="0">
                <a:latin typeface="BIZ UDPゴシック" panose="020B0400000000000000" pitchFamily="50" charset="-128"/>
                <a:ea typeface="BIZ UDPゴシック" panose="020B0400000000000000" pitchFamily="50" charset="-128"/>
              </a:rPr>
              <a:t>uniref30,</a:t>
            </a:r>
          </a:p>
          <a:p>
            <a:r>
              <a:rPr lang="en-US" altLang="ja-JP" sz="2400" dirty="0">
                <a:latin typeface="BIZ UDPゴシック" panose="020B0400000000000000" pitchFamily="50" charset="-128"/>
                <a:ea typeface="BIZ UDPゴシック" panose="020B0400000000000000" pitchFamily="50" charset="-128"/>
              </a:rPr>
              <a:t>PDB70,</a:t>
            </a:r>
          </a:p>
          <a:p>
            <a:r>
              <a:rPr lang="en-US" altLang="ja-JP" sz="2400" dirty="0">
                <a:latin typeface="BIZ UDPゴシック" panose="020B0400000000000000" pitchFamily="50" charset="-128"/>
                <a:ea typeface="BIZ UDPゴシック" panose="020B0400000000000000" pitchFamily="50" charset="-128"/>
              </a:rPr>
              <a:t>PDB (structures in the </a:t>
            </a:r>
            <a:r>
              <a:rPr lang="en-US" altLang="ja-JP" sz="2400" dirty="0" err="1">
                <a:latin typeface="BIZ UDPゴシック" panose="020B0400000000000000" pitchFamily="50" charset="-128"/>
                <a:ea typeface="BIZ UDPゴシック" panose="020B0400000000000000" pitchFamily="50" charset="-128"/>
              </a:rPr>
              <a:t>mmCIF</a:t>
            </a:r>
            <a:r>
              <a:rPr lang="en-US" altLang="ja-JP" sz="2400" dirty="0">
                <a:latin typeface="BIZ UDPゴシック" panose="020B0400000000000000" pitchFamily="50" charset="-128"/>
                <a:ea typeface="BIZ UDPゴシック" panose="020B0400000000000000" pitchFamily="50" charset="-128"/>
              </a:rPr>
              <a:t> format).</a:t>
            </a:r>
          </a:p>
          <a:p>
            <a:r>
              <a:rPr lang="en-US" altLang="ja-JP" sz="2400" dirty="0">
                <a:latin typeface="BIZ UDPゴシック" panose="020B0400000000000000" pitchFamily="50" charset="-128"/>
                <a:ea typeface="BIZ UDPゴシック" panose="020B0400000000000000" pitchFamily="50" charset="-128"/>
              </a:rPr>
              <a:t>PDB </a:t>
            </a:r>
            <a:r>
              <a:rPr lang="en-US" altLang="ja-JP" sz="2400" dirty="0" err="1">
                <a:latin typeface="BIZ UDPゴシック" panose="020B0400000000000000" pitchFamily="50" charset="-128"/>
                <a:ea typeface="BIZ UDPゴシック" panose="020B0400000000000000" pitchFamily="50" charset="-128"/>
              </a:rPr>
              <a:t>seqres</a:t>
            </a:r>
            <a:r>
              <a:rPr lang="en-US" altLang="ja-JP" sz="2400" dirty="0">
                <a:latin typeface="BIZ UDPゴシック" panose="020B0400000000000000" pitchFamily="50" charset="-128"/>
                <a:ea typeface="BIZ UDPゴシック" panose="020B0400000000000000" pitchFamily="50" charset="-128"/>
              </a:rPr>
              <a:t> – </a:t>
            </a:r>
            <a:r>
              <a:rPr lang="ja-JP" altLang="en-US" sz="2400" dirty="0">
                <a:latin typeface="BIZ UDPゴシック" panose="020B0400000000000000" pitchFamily="50" charset="-128"/>
                <a:ea typeface="BIZ UDPゴシック" panose="020B0400000000000000" pitchFamily="50" charset="-128"/>
              </a:rPr>
              <a:t>複合体予測時にのみ必要</a:t>
            </a:r>
          </a:p>
          <a:p>
            <a:r>
              <a:rPr lang="en-US" altLang="ja-JP" sz="2400" dirty="0" err="1">
                <a:latin typeface="BIZ UDPゴシック" panose="020B0400000000000000" pitchFamily="50" charset="-128"/>
                <a:ea typeface="BIZ UDPゴシック" panose="020B0400000000000000" pitchFamily="50" charset="-128"/>
              </a:rPr>
              <a:t>UniProt</a:t>
            </a:r>
            <a:r>
              <a:rPr lang="en-US" altLang="ja-JP" sz="2400" dirty="0">
                <a:latin typeface="BIZ UDPゴシック" panose="020B0400000000000000" pitchFamily="50" charset="-128"/>
                <a:ea typeface="BIZ UDPゴシック" panose="020B0400000000000000" pitchFamily="50" charset="-128"/>
              </a:rPr>
              <a:t> – </a:t>
            </a:r>
            <a:r>
              <a:rPr lang="ja-JP" altLang="en-US" sz="2400" dirty="0">
                <a:latin typeface="BIZ UDPゴシック" panose="020B0400000000000000" pitchFamily="50" charset="-128"/>
                <a:ea typeface="BIZ UDPゴシック" panose="020B0400000000000000" pitchFamily="50" charset="-128"/>
              </a:rPr>
              <a:t>複合体予測時にのみ必要</a:t>
            </a:r>
          </a:p>
          <a:p>
            <a:endParaRPr lang="en-US" altLang="ja-JP" sz="2400" dirty="0">
              <a:latin typeface="BIZ UDPゴシック" panose="020B0400000000000000" pitchFamily="50" charset="-128"/>
              <a:ea typeface="BIZ UDPゴシック" panose="020B0400000000000000" pitchFamily="50" charset="-128"/>
            </a:endParaRPr>
          </a:p>
          <a:p>
            <a:r>
              <a:rPr lang="ja-JP" altLang="en-US" sz="2400" dirty="0">
                <a:latin typeface="BIZ UDPゴシック" panose="020B0400000000000000" pitchFamily="50" charset="-128"/>
                <a:ea typeface="BIZ UDPゴシック" panose="020B0400000000000000" pitchFamily="50" charset="-128"/>
              </a:rPr>
              <a:t>公式</a:t>
            </a:r>
            <a:r>
              <a:rPr lang="en-US" altLang="ja-JP" sz="2400" dirty="0">
                <a:latin typeface="BIZ UDPゴシック" panose="020B0400000000000000" pitchFamily="50" charset="-128"/>
                <a:ea typeface="BIZ UDPゴシック" panose="020B0400000000000000" pitchFamily="50" charset="-128"/>
              </a:rPr>
              <a:t>GitHub</a:t>
            </a:r>
            <a:r>
              <a:rPr lang="ja-JP" altLang="en-US" sz="2400" dirty="0">
                <a:latin typeface="BIZ UDPゴシック" panose="020B0400000000000000" pitchFamily="50" charset="-128"/>
                <a:ea typeface="BIZ UDPゴシック" panose="020B0400000000000000" pitchFamily="50" charset="-128"/>
              </a:rPr>
              <a:t>が</a:t>
            </a:r>
            <a:r>
              <a:rPr lang="en-US" altLang="ja-JP" sz="2400" dirty="0">
                <a:latin typeface="BIZ UDPゴシック" panose="020B0400000000000000" pitchFamily="50" charset="-128"/>
                <a:ea typeface="BIZ UDPゴシック" panose="020B0400000000000000" pitchFamily="50" charset="-128"/>
              </a:rPr>
              <a:t>scripts/download_all_data.sh </a:t>
            </a:r>
            <a:r>
              <a:rPr lang="ja-JP" altLang="en-US" sz="2400" dirty="0">
                <a:latin typeface="BIZ UDPゴシック" panose="020B0400000000000000" pitchFamily="50" charset="-128"/>
                <a:ea typeface="BIZ UDPゴシック" panose="020B0400000000000000" pitchFamily="50" charset="-128"/>
              </a:rPr>
              <a:t>に全部一括でダウンロードしてくれるスクリプトを置いてくれている。これには</a:t>
            </a:r>
            <a:r>
              <a:rPr lang="en-US" altLang="ja-JP" sz="2400" dirty="0">
                <a:latin typeface="BIZ UDPゴシック" panose="020B0400000000000000" pitchFamily="50" charset="-128"/>
                <a:ea typeface="BIZ UDPゴシック" panose="020B0400000000000000" pitchFamily="50" charset="-128"/>
              </a:rPr>
              <a:t>8〜12</a:t>
            </a:r>
            <a:r>
              <a:rPr lang="ja-JP" altLang="en-US" sz="2400" dirty="0">
                <a:latin typeface="BIZ UDPゴシック" panose="020B0400000000000000" pitchFamily="50" charset="-128"/>
                <a:ea typeface="BIZ UDPゴシック" panose="020B0400000000000000" pitchFamily="50" charset="-128"/>
              </a:rPr>
              <a:t>時間かかるとされていますが日本からだともっとかかります。</a:t>
            </a:r>
          </a:p>
        </p:txBody>
      </p:sp>
    </p:spTree>
    <p:extLst>
      <p:ext uri="{BB962C8B-B14F-4D97-AF65-F5344CB8AC3E}">
        <p14:creationId xmlns:p14="http://schemas.microsoft.com/office/powerpoint/2010/main" val="3050863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
        <p:nvSpPr>
          <p:cNvPr id="2" name="四角形: 角を丸くする 1">
            <a:extLst>
              <a:ext uri="{FF2B5EF4-FFF2-40B4-BE49-F238E27FC236}">
                <a16:creationId xmlns:a16="http://schemas.microsoft.com/office/drawing/2014/main" id="{CDC4DF28-D641-5F4F-D9BD-472C5CCE185C}"/>
              </a:ext>
            </a:extLst>
          </p:cNvPr>
          <p:cNvSpPr/>
          <p:nvPr/>
        </p:nvSpPr>
        <p:spPr>
          <a:xfrm>
            <a:off x="4446876" y="4780229"/>
            <a:ext cx="3371272" cy="436743"/>
          </a:xfrm>
          <a:prstGeom prst="roundRect">
            <a:avLst/>
          </a:prstGeom>
          <a:solidFill>
            <a:srgbClr val="C00000"/>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当該資料は</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配布共有不可</a:t>
            </a:r>
            <a:r>
              <a:rPr kumimoji="1" lang="en-US" altLang="ja-JP" dirty="0">
                <a:latin typeface="BIZ UDPゴシック" panose="020B0400000000000000" pitchFamily="50" charset="-128"/>
                <a:ea typeface="BIZ UDPゴシック" panose="020B0400000000000000" pitchFamily="50" charset="-128"/>
              </a:rPr>
              <a:t>】</a:t>
            </a:r>
            <a:r>
              <a:rPr kumimoji="1" lang="ja-JP" altLang="en-US" sz="700" dirty="0">
                <a:latin typeface="BIZ UDPゴシック" panose="020B0400000000000000" pitchFamily="50" charset="-128"/>
                <a:ea typeface="BIZ UDPゴシック" panose="020B0400000000000000" pitchFamily="50" charset="-128"/>
              </a:rPr>
              <a:t>です</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029690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C59790C-4128-953D-7A70-23B3FDE1C081}"/>
              </a:ext>
            </a:extLst>
          </p:cNvPr>
          <p:cNvPicPr>
            <a:picLocks noChangeAspect="1"/>
          </p:cNvPicPr>
          <p:nvPr/>
        </p:nvPicPr>
        <p:blipFill>
          <a:blip r:embed="rId2"/>
          <a:stretch>
            <a:fillRect/>
          </a:stretch>
        </p:blipFill>
        <p:spPr>
          <a:xfrm>
            <a:off x="0" y="433533"/>
            <a:ext cx="12192000" cy="6425643"/>
          </a:xfrm>
          <a:prstGeom prst="rect">
            <a:avLst/>
          </a:prstGeom>
        </p:spPr>
      </p:pic>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3742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Sir</a:t>
            </a:r>
            <a:r>
              <a:rPr lang="ja-JP" altLang="en-US" sz="2400" b="1" dirty="0">
                <a:latin typeface="BIZ UDPゴシック" panose="020B0400000000000000" pitchFamily="50" charset="-128"/>
                <a:ea typeface="BIZ UDPゴシック" panose="020B0400000000000000" pitchFamily="50" charset="-128"/>
              </a:rPr>
              <a:t> </a:t>
            </a:r>
            <a:r>
              <a:rPr lang="en-US" altLang="ja-JP" sz="2400" b="1" dirty="0" err="1">
                <a:latin typeface="BIZ UDPゴシック" panose="020B0400000000000000" pitchFamily="50" charset="-128"/>
                <a:ea typeface="BIZ UDPゴシック" panose="020B0400000000000000" pitchFamily="50" charset="-128"/>
              </a:rPr>
              <a:t>Demis</a:t>
            </a:r>
            <a:r>
              <a:rPr lang="ja-JP" altLang="en-US" sz="2400" b="1" dirty="0">
                <a:latin typeface="BIZ UDPゴシック" panose="020B0400000000000000" pitchFamily="50" charset="-128"/>
                <a:ea typeface="BIZ UDPゴシック" panose="020B0400000000000000" pitchFamily="50" charset="-128"/>
              </a:rPr>
              <a:t> </a:t>
            </a:r>
            <a:r>
              <a:rPr lang="en-US" altLang="ja-JP" sz="2400" b="1" dirty="0">
                <a:latin typeface="BIZ UDPゴシック" panose="020B0400000000000000" pitchFamily="50" charset="-128"/>
                <a:ea typeface="BIZ UDPゴシック" panose="020B0400000000000000" pitchFamily="50" charset="-128"/>
              </a:rPr>
              <a:t>Hassabis</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39112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1BAFD-53F2-24CF-A3C6-58101DF844AB}"/>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6760CB31-00B4-2477-533B-623EF1A01FD4}"/>
              </a:ext>
            </a:extLst>
          </p:cNvPr>
          <p:cNvSpPr/>
          <p:nvPr/>
        </p:nvSpPr>
        <p:spPr>
          <a:xfrm>
            <a:off x="-1" y="0"/>
            <a:ext cx="12191999" cy="433781"/>
          </a:xfrm>
          <a:prstGeom prst="rect">
            <a:avLst/>
          </a:prstGeom>
          <a:solidFill>
            <a:schemeClr val="tx2">
              <a:lumMod val="90000"/>
              <a:lumOff val="10000"/>
            </a:schemeClr>
          </a:solidFill>
          <a:ln>
            <a:solidFill>
              <a:schemeClr val="tx2">
                <a:lumMod val="90000"/>
                <a:lumOff val="1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err="1">
                <a:latin typeface="BIZ UDPゴシック" panose="020B0400000000000000" pitchFamily="50" charset="-128"/>
                <a:ea typeface="BIZ UDPゴシック" panose="020B0400000000000000" pitchFamily="50" charset="-128"/>
                <a:cs typeface="Shrikhand" panose="02000000000000000000" pitchFamily="2" charset="0"/>
              </a:rPr>
              <a:t>AlphaProteo</a:t>
            </a:r>
            <a:r>
              <a:rPr kumimoji="1" lang="ja-JP" altLang="en-US" sz="2400" b="1" dirty="0">
                <a:latin typeface="BIZ UDPゴシック" panose="020B0400000000000000" pitchFamily="50" charset="-128"/>
                <a:ea typeface="BIZ UDPゴシック" panose="020B0400000000000000" pitchFamily="50" charset="-128"/>
                <a:cs typeface="Shrikhand" panose="02000000000000000000" pitchFamily="2" charset="0"/>
              </a:rPr>
              <a:t>で「鞭毛モーター」を設計し構築できる？</a:t>
            </a:r>
          </a:p>
        </p:txBody>
      </p:sp>
      <p:pic>
        <p:nvPicPr>
          <p:cNvPr id="8194" name="Picture 2" descr="サルモネラ菌の ⁇ 毛運動。2つの膜とペプチドグリカンは、灰色と緑色で概略的に示されています。">
            <a:extLst>
              <a:ext uri="{FF2B5EF4-FFF2-40B4-BE49-F238E27FC236}">
                <a16:creationId xmlns:a16="http://schemas.microsoft.com/office/drawing/2014/main" id="{5B44723C-0898-70DC-1817-2AFB5D6EB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927" y="524527"/>
            <a:ext cx="5180542" cy="626012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回転方向は、Cリングの周りのステーターの位置によって決まります。">
            <a:extLst>
              <a:ext uri="{FF2B5EF4-FFF2-40B4-BE49-F238E27FC236}">
                <a16:creationId xmlns:a16="http://schemas.microsoft.com/office/drawing/2014/main" id="{8E6BE741-8590-AD52-BD01-3E60C4BE1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8" y="524527"/>
            <a:ext cx="5925110" cy="63129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E652F7CA-73BD-1668-B5F8-59C1D7F049C1}"/>
              </a:ext>
            </a:extLst>
          </p:cNvPr>
          <p:cNvSpPr txBox="1"/>
          <p:nvPr/>
        </p:nvSpPr>
        <p:spPr>
          <a:xfrm>
            <a:off x="3241392" y="6598397"/>
            <a:ext cx="5388258" cy="276999"/>
          </a:xfrm>
          <a:prstGeom prst="rect">
            <a:avLst/>
          </a:prstGeom>
          <a:noFill/>
        </p:spPr>
        <p:txBody>
          <a:bodyPr wrap="square">
            <a:spAutoFit/>
          </a:bodyPr>
          <a:lstStyle/>
          <a:p>
            <a:pPr algn="ctr"/>
            <a:r>
              <a:rPr lang="tr-TR" altLang="ja-JP" sz="1200" dirty="0">
                <a:latin typeface="Open Sans ExtraBold" panose="020B0906030804020204" pitchFamily="34" charset="0"/>
                <a:ea typeface="Open Sans ExtraBold" panose="020B0906030804020204" pitchFamily="34" charset="0"/>
                <a:cs typeface="Open Sans ExtraBold" panose="020B0906030804020204" pitchFamily="34" charset="0"/>
              </a:rPr>
              <a:t>https://pdb101.rcsb.org/motm/300</a:t>
            </a:r>
            <a:endParaRPr lang="ja-JP" altLang="en-US" sz="1200" dirty="0">
              <a:latin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1267680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68D86F2-D780-2DA9-1F69-9A13FDD0C9D4}"/>
              </a:ext>
            </a:extLst>
          </p:cNvPr>
          <p:cNvSpPr/>
          <p:nvPr/>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CC26300-F1E8-232C-089B-97F19AE7A377}"/>
              </a:ext>
            </a:extLst>
          </p:cNvPr>
          <p:cNvSpPr txBox="1"/>
          <p:nvPr/>
        </p:nvSpPr>
        <p:spPr>
          <a:xfrm>
            <a:off x="0" y="2151727"/>
            <a:ext cx="12192000" cy="2339102"/>
          </a:xfrm>
          <a:prstGeom prst="rect">
            <a:avLst/>
          </a:prstGeom>
          <a:noFill/>
        </p:spPr>
        <p:txBody>
          <a:bodyPr wrap="square" rtlCol="0">
            <a:spAutoFit/>
          </a:bodyPr>
          <a:lstStyle/>
          <a:p>
            <a:pPr algn="ctr"/>
            <a:r>
              <a:rPr kumimoji="1" lang="en-US" altLang="ja-JP" sz="8000" b="1" dirty="0" err="1">
                <a:solidFill>
                  <a:schemeClr val="bg1"/>
                </a:solidFill>
                <a:latin typeface="Arial Rounded MT Bold" panose="020F0704030504030204" pitchFamily="34" charset="0"/>
                <a:ea typeface="BIZ UDPゴシック" panose="020B0400000000000000" pitchFamily="50" charset="-128"/>
              </a:rPr>
              <a:t>Alphaproteo</a:t>
            </a:r>
            <a:r>
              <a:rPr lang="ja-JP" altLang="en-US" sz="8000" b="1" dirty="0">
                <a:solidFill>
                  <a:schemeClr val="bg1"/>
                </a:solidFill>
                <a:latin typeface="Arial Rounded MT Bold" panose="020F0704030504030204" pitchFamily="34" charset="0"/>
                <a:ea typeface="BIZ UDPゴシック" panose="020B0400000000000000" pitchFamily="50" charset="-128"/>
              </a:rPr>
              <a:t>応用</a:t>
            </a:r>
            <a:endParaRPr kumimoji="1" lang="en-US" altLang="ja-JP" sz="8000" b="1" dirty="0">
              <a:solidFill>
                <a:schemeClr val="bg1"/>
              </a:solidFill>
              <a:latin typeface="Arial Rounded MT Bold" panose="020F0704030504030204" pitchFamily="34" charset="0"/>
              <a:ea typeface="BIZ UDPゴシック" panose="020B0400000000000000" pitchFamily="50" charset="-128"/>
            </a:endParaRPr>
          </a:p>
          <a:p>
            <a:pPr algn="ctr"/>
            <a:r>
              <a:rPr kumimoji="1" lang="ja-JP" altLang="en-US" sz="6600" b="1" dirty="0">
                <a:solidFill>
                  <a:srgbClr val="FFC000"/>
                </a:solidFill>
                <a:latin typeface="Arial Rounded MT Bold" panose="020F0704030504030204" pitchFamily="34" charset="0"/>
                <a:ea typeface="BIZ UDPゴシック" panose="020B0400000000000000" pitchFamily="50" charset="-128"/>
              </a:rPr>
              <a:t>人工スパイク・タンパク質対策</a:t>
            </a:r>
          </a:p>
        </p:txBody>
      </p:sp>
    </p:spTree>
    <p:extLst>
      <p:ext uri="{BB962C8B-B14F-4D97-AF65-F5344CB8AC3E}">
        <p14:creationId xmlns:p14="http://schemas.microsoft.com/office/powerpoint/2010/main" val="3856822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AAA1954-A9A9-45DC-9334-2D1AB3C8A801}"/>
              </a:ext>
            </a:extLst>
          </p:cNvPr>
          <p:cNvPicPr>
            <a:picLocks noChangeAspect="1"/>
          </p:cNvPicPr>
          <p:nvPr/>
        </p:nvPicPr>
        <p:blipFill>
          <a:blip r:embed="rId3"/>
          <a:stretch>
            <a:fillRect/>
          </a:stretch>
        </p:blipFill>
        <p:spPr>
          <a:xfrm rot="20557929">
            <a:off x="503432" y="1327826"/>
            <a:ext cx="1492651" cy="1361298"/>
          </a:xfrm>
          <a:prstGeom prst="rect">
            <a:avLst/>
          </a:prstGeom>
        </p:spPr>
      </p:pic>
      <p:grpSp>
        <p:nvGrpSpPr>
          <p:cNvPr id="6" name="グループ化 5">
            <a:extLst>
              <a:ext uri="{FF2B5EF4-FFF2-40B4-BE49-F238E27FC236}">
                <a16:creationId xmlns:a16="http://schemas.microsoft.com/office/drawing/2014/main" id="{3BE6F7F9-7B2D-4C14-B1B2-421812E3AAA8}"/>
              </a:ext>
            </a:extLst>
          </p:cNvPr>
          <p:cNvGrpSpPr/>
          <p:nvPr/>
        </p:nvGrpSpPr>
        <p:grpSpPr>
          <a:xfrm>
            <a:off x="2707693" y="1955549"/>
            <a:ext cx="4629983" cy="4445156"/>
            <a:chOff x="2678783" y="147993"/>
            <a:chExt cx="6834433" cy="6579909"/>
          </a:xfrm>
          <a:noFill/>
          <a:effectLst>
            <a:glow rad="101600">
              <a:schemeClr val="accent2">
                <a:satMod val="175000"/>
                <a:alpha val="40000"/>
              </a:schemeClr>
            </a:glow>
          </a:effectLst>
        </p:grpSpPr>
        <p:sp>
          <p:nvSpPr>
            <p:cNvPr id="7" name="楕円 6">
              <a:extLst>
                <a:ext uri="{FF2B5EF4-FFF2-40B4-BE49-F238E27FC236}">
                  <a16:creationId xmlns:a16="http://schemas.microsoft.com/office/drawing/2014/main" id="{2092C3A0-B6E5-4FB5-B7FB-4AE2969BF7B3}"/>
                </a:ext>
              </a:extLst>
            </p:cNvPr>
            <p:cNvSpPr/>
            <p:nvPr/>
          </p:nvSpPr>
          <p:spPr>
            <a:xfrm>
              <a:off x="2678783" y="147993"/>
              <a:ext cx="6834433" cy="6579909"/>
            </a:xfrm>
            <a:prstGeom prst="ellipse">
              <a:avLst/>
            </a:prstGeom>
            <a:grpFill/>
            <a:ln w="38100">
              <a:solidFill>
                <a:srgbClr val="C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971663C-DEB4-4C1A-8164-DF81C244C1A3}"/>
                </a:ext>
              </a:extLst>
            </p:cNvPr>
            <p:cNvSpPr/>
            <p:nvPr/>
          </p:nvSpPr>
          <p:spPr>
            <a:xfrm>
              <a:off x="2770360" y="226337"/>
              <a:ext cx="6645244" cy="6427959"/>
            </a:xfrm>
            <a:prstGeom prst="ellipse">
              <a:avLst/>
            </a:prstGeom>
            <a:grpFill/>
            <a:ln w="38100">
              <a:solidFill>
                <a:schemeClr val="accent2">
                  <a:lumMod val="60000"/>
                  <a:lumOff val="40000"/>
                </a:schemeClr>
              </a:solidFill>
              <a:prstDash val="sysDot"/>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a:extLst>
              <a:ext uri="{FF2B5EF4-FFF2-40B4-BE49-F238E27FC236}">
                <a16:creationId xmlns:a16="http://schemas.microsoft.com/office/drawing/2014/main" id="{A4A20A1A-8DE6-4236-882B-3B794326F2B1}"/>
              </a:ext>
            </a:extLst>
          </p:cNvPr>
          <p:cNvPicPr>
            <a:picLocks noChangeAspect="1"/>
          </p:cNvPicPr>
          <p:nvPr/>
        </p:nvPicPr>
        <p:blipFill>
          <a:blip r:embed="rId4"/>
          <a:stretch>
            <a:fillRect/>
          </a:stretch>
        </p:blipFill>
        <p:spPr>
          <a:xfrm>
            <a:off x="7751318" y="507910"/>
            <a:ext cx="3928602" cy="6343429"/>
          </a:xfrm>
          <a:prstGeom prst="rect">
            <a:avLst/>
          </a:prstGeom>
        </p:spPr>
      </p:pic>
      <p:pic>
        <p:nvPicPr>
          <p:cNvPr id="20" name="図 19">
            <a:extLst>
              <a:ext uri="{FF2B5EF4-FFF2-40B4-BE49-F238E27FC236}">
                <a16:creationId xmlns:a16="http://schemas.microsoft.com/office/drawing/2014/main" id="{17503751-7EE8-415E-B9D8-AFAC1F74245F}"/>
              </a:ext>
            </a:extLst>
          </p:cNvPr>
          <p:cNvPicPr>
            <a:picLocks noChangeAspect="1"/>
          </p:cNvPicPr>
          <p:nvPr/>
        </p:nvPicPr>
        <p:blipFill>
          <a:blip r:embed="rId5"/>
          <a:stretch>
            <a:fillRect/>
          </a:stretch>
        </p:blipFill>
        <p:spPr>
          <a:xfrm rot="1050571">
            <a:off x="4266532" y="3946736"/>
            <a:ext cx="496573" cy="1788435"/>
          </a:xfrm>
          <a:prstGeom prst="rect">
            <a:avLst/>
          </a:prstGeom>
        </p:spPr>
      </p:pic>
      <p:pic>
        <p:nvPicPr>
          <p:cNvPr id="21" name="図 20">
            <a:extLst>
              <a:ext uri="{FF2B5EF4-FFF2-40B4-BE49-F238E27FC236}">
                <a16:creationId xmlns:a16="http://schemas.microsoft.com/office/drawing/2014/main" id="{24CD09F6-5D31-488B-A9B4-8BF9D88A44FF}"/>
              </a:ext>
            </a:extLst>
          </p:cNvPr>
          <p:cNvPicPr>
            <a:picLocks noChangeAspect="1"/>
          </p:cNvPicPr>
          <p:nvPr/>
        </p:nvPicPr>
        <p:blipFill>
          <a:blip r:embed="rId5"/>
          <a:stretch>
            <a:fillRect/>
          </a:stretch>
        </p:blipFill>
        <p:spPr>
          <a:xfrm rot="1050571">
            <a:off x="4772354" y="2356423"/>
            <a:ext cx="496573" cy="1788435"/>
          </a:xfrm>
          <a:prstGeom prst="rect">
            <a:avLst/>
          </a:prstGeom>
        </p:spPr>
      </p:pic>
      <p:sp>
        <p:nvSpPr>
          <p:cNvPr id="2" name="テキスト ボックス 1">
            <a:extLst>
              <a:ext uri="{FF2B5EF4-FFF2-40B4-BE49-F238E27FC236}">
                <a16:creationId xmlns:a16="http://schemas.microsoft.com/office/drawing/2014/main" id="{10184971-B2AC-4A69-8ECC-1EF0CD24C6C1}"/>
              </a:ext>
            </a:extLst>
          </p:cNvPr>
          <p:cNvSpPr txBox="1"/>
          <p:nvPr/>
        </p:nvSpPr>
        <p:spPr>
          <a:xfrm>
            <a:off x="7120733" y="3538327"/>
            <a:ext cx="2709256" cy="646331"/>
          </a:xfrm>
          <a:prstGeom prst="rect">
            <a:avLst/>
          </a:prstGeom>
          <a:noFill/>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SARS-CoV-2</a:t>
            </a:r>
          </a:p>
          <a:p>
            <a:pPr algn="ctr"/>
            <a:r>
              <a:rPr kumimoji="1" lang="ja-JP" altLang="en-US" dirty="0">
                <a:latin typeface="BIZ UDPゴシック" panose="020B0400000000000000" pitchFamily="50" charset="-128"/>
                <a:ea typeface="BIZ UDPゴシック" panose="020B0400000000000000" pitchFamily="50" charset="-128"/>
              </a:rPr>
              <a:t>スパイク・タンパク質</a:t>
            </a:r>
          </a:p>
        </p:txBody>
      </p:sp>
      <p:sp>
        <p:nvSpPr>
          <p:cNvPr id="4" name="楕円 3">
            <a:extLst>
              <a:ext uri="{FF2B5EF4-FFF2-40B4-BE49-F238E27FC236}">
                <a16:creationId xmlns:a16="http://schemas.microsoft.com/office/drawing/2014/main" id="{E4884662-B1DF-465E-BE00-0E03C14CD0C3}"/>
              </a:ext>
            </a:extLst>
          </p:cNvPr>
          <p:cNvSpPr/>
          <p:nvPr/>
        </p:nvSpPr>
        <p:spPr>
          <a:xfrm>
            <a:off x="1287600" y="2450087"/>
            <a:ext cx="295275" cy="2667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1081C3D-0553-43BC-ABBE-34A403ACEA7C}"/>
              </a:ext>
            </a:extLst>
          </p:cNvPr>
          <p:cNvCxnSpPr>
            <a:cxnSpLocks/>
            <a:stCxn id="4" idx="6"/>
          </p:cNvCxnSpPr>
          <p:nvPr/>
        </p:nvCxnSpPr>
        <p:spPr>
          <a:xfrm flipV="1">
            <a:off x="1582875" y="2414942"/>
            <a:ext cx="3437765" cy="168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185FDA70-FC5B-4283-9B06-CA87492AAB67}"/>
              </a:ext>
            </a:extLst>
          </p:cNvPr>
          <p:cNvCxnSpPr>
            <a:cxnSpLocks/>
            <a:stCxn id="4" idx="3"/>
          </p:cNvCxnSpPr>
          <p:nvPr/>
        </p:nvCxnSpPr>
        <p:spPr>
          <a:xfrm>
            <a:off x="1330842" y="2677730"/>
            <a:ext cx="2770336" cy="2898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40161940-D9CF-44EA-BCC8-1127954670EA}"/>
              </a:ext>
            </a:extLst>
          </p:cNvPr>
          <p:cNvSpPr txBox="1"/>
          <p:nvPr/>
        </p:nvSpPr>
        <p:spPr>
          <a:xfrm>
            <a:off x="4721841" y="3769388"/>
            <a:ext cx="2271721" cy="923330"/>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ｍ</a:t>
            </a:r>
            <a:r>
              <a:rPr kumimoji="1" lang="en-US" altLang="ja-JP" dirty="0">
                <a:latin typeface="BIZ UDPゴシック" panose="020B0400000000000000" pitchFamily="50" charset="-128"/>
                <a:ea typeface="BIZ UDPゴシック" panose="020B0400000000000000" pitchFamily="50" charset="-128"/>
              </a:rPr>
              <a:t>RNA</a:t>
            </a:r>
          </a:p>
          <a:p>
            <a:pPr algn="ctr"/>
            <a:r>
              <a:rPr kumimoji="1" lang="ja-JP" altLang="en-US" dirty="0">
                <a:latin typeface="BIZ UDPゴシック" panose="020B0400000000000000" pitchFamily="50" charset="-128"/>
                <a:ea typeface="BIZ UDPゴシック" panose="020B0400000000000000" pitchFamily="50" charset="-128"/>
              </a:rPr>
              <a:t>スパイクタンパク質（全体）</a:t>
            </a:r>
          </a:p>
        </p:txBody>
      </p:sp>
      <p:sp>
        <p:nvSpPr>
          <p:cNvPr id="3" name="正方形/長方形 2">
            <a:extLst>
              <a:ext uri="{FF2B5EF4-FFF2-40B4-BE49-F238E27FC236}">
                <a16:creationId xmlns:a16="http://schemas.microsoft.com/office/drawing/2014/main" id="{954B6449-0452-650E-AD5A-A690A762CE39}"/>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スパイク・タンパク質</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204105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F552887-90BE-4DBD-830B-37D3F56B5FFE}"/>
              </a:ext>
            </a:extLst>
          </p:cNvPr>
          <p:cNvPicPr>
            <a:picLocks noChangeAspect="1"/>
          </p:cNvPicPr>
          <p:nvPr/>
        </p:nvPicPr>
        <p:blipFill>
          <a:blip r:embed="rId2"/>
          <a:stretch>
            <a:fillRect/>
          </a:stretch>
        </p:blipFill>
        <p:spPr>
          <a:xfrm>
            <a:off x="566684" y="602463"/>
            <a:ext cx="3533775" cy="6219825"/>
          </a:xfrm>
          <a:prstGeom prst="rect">
            <a:avLst/>
          </a:prstGeom>
        </p:spPr>
      </p:pic>
      <p:pic>
        <p:nvPicPr>
          <p:cNvPr id="5" name="図 4">
            <a:extLst>
              <a:ext uri="{FF2B5EF4-FFF2-40B4-BE49-F238E27FC236}">
                <a16:creationId xmlns:a16="http://schemas.microsoft.com/office/drawing/2014/main" id="{2EE68F72-7042-47D6-945C-A09C9F35A907}"/>
              </a:ext>
            </a:extLst>
          </p:cNvPr>
          <p:cNvPicPr>
            <a:picLocks noChangeAspect="1"/>
          </p:cNvPicPr>
          <p:nvPr/>
        </p:nvPicPr>
        <p:blipFill>
          <a:blip r:embed="rId3"/>
          <a:stretch>
            <a:fillRect/>
          </a:stretch>
        </p:blipFill>
        <p:spPr>
          <a:xfrm>
            <a:off x="4279705" y="1439704"/>
            <a:ext cx="7488812" cy="5382584"/>
          </a:xfrm>
          <a:prstGeom prst="rect">
            <a:avLst/>
          </a:prstGeom>
        </p:spPr>
      </p:pic>
      <p:sp>
        <p:nvSpPr>
          <p:cNvPr id="6" name="テキスト ボックス 5">
            <a:extLst>
              <a:ext uri="{FF2B5EF4-FFF2-40B4-BE49-F238E27FC236}">
                <a16:creationId xmlns:a16="http://schemas.microsoft.com/office/drawing/2014/main" id="{6A07A8C4-154B-4F9A-82C6-E0E314D533BB}"/>
              </a:ext>
            </a:extLst>
          </p:cNvPr>
          <p:cNvSpPr txBox="1"/>
          <p:nvPr/>
        </p:nvSpPr>
        <p:spPr>
          <a:xfrm>
            <a:off x="4613081" y="670614"/>
            <a:ext cx="3200400" cy="369332"/>
          </a:xfrm>
          <a:prstGeom prst="rect">
            <a:avLst/>
          </a:prstGeom>
          <a:noFill/>
        </p:spPr>
        <p:txBody>
          <a:bodyPr wrap="square" rtlCol="0">
            <a:spAutoFit/>
          </a:bodyPr>
          <a:lstStyle/>
          <a:p>
            <a:r>
              <a:rPr lang="ja-JP" altLang="en-US" dirty="0">
                <a:latin typeface="UD デジタル 教科書体 NK-B" panose="02020700000000000000" pitchFamily="18" charset="-128"/>
                <a:ea typeface="UD デジタル 教科書体 NK-B" panose="02020700000000000000" pitchFamily="18" charset="-128"/>
              </a:rPr>
              <a:t>濃い青の部分が「糖鎖」</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cxnSp>
        <p:nvCxnSpPr>
          <p:cNvPr id="8" name="直線矢印コネクタ 7">
            <a:extLst>
              <a:ext uri="{FF2B5EF4-FFF2-40B4-BE49-F238E27FC236}">
                <a16:creationId xmlns:a16="http://schemas.microsoft.com/office/drawing/2014/main" id="{CD589DE2-646A-471B-AC24-B42CA7FC96F5}"/>
              </a:ext>
            </a:extLst>
          </p:cNvPr>
          <p:cNvCxnSpPr>
            <a:cxnSpLocks/>
          </p:cNvCxnSpPr>
          <p:nvPr/>
        </p:nvCxnSpPr>
        <p:spPr>
          <a:xfrm flipH="1">
            <a:off x="3678636" y="855280"/>
            <a:ext cx="1022893" cy="514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EEF7EAB0-2BF6-E1CC-23A7-AEA4F2907070}"/>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スパイク・タンパク質の</a:t>
            </a:r>
            <a:r>
              <a:rPr lang="en-US" altLang="ja-JP" sz="2400" dirty="0">
                <a:solidFill>
                  <a:schemeClr val="bg1"/>
                </a:solidFill>
                <a:latin typeface="BIZ UDPゴシック" panose="020B0400000000000000" pitchFamily="50" charset="-128"/>
                <a:ea typeface="BIZ UDPゴシック" panose="020B0400000000000000" pitchFamily="50" charset="-128"/>
              </a:rPr>
              <a:t>RBD</a:t>
            </a:r>
            <a:r>
              <a:rPr lang="ja-JP" altLang="en-US" sz="2400" dirty="0">
                <a:solidFill>
                  <a:schemeClr val="bg1"/>
                </a:solidFill>
                <a:latin typeface="BIZ UDPゴシック" panose="020B0400000000000000" pitchFamily="50" charset="-128"/>
                <a:ea typeface="BIZ UDPゴシック" panose="020B0400000000000000" pitchFamily="50" charset="-128"/>
              </a:rPr>
              <a:t>への接合</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2571877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7779</TotalTime>
  <Words>1913</Words>
  <Application>Microsoft Office PowerPoint</Application>
  <PresentationFormat>ワイド画面</PresentationFormat>
  <Paragraphs>184</Paragraphs>
  <Slides>45</Slides>
  <Notes>5</Notes>
  <HiddenSlides>0</HiddenSlides>
  <MMClips>0</MMClips>
  <ScaleCrop>false</ScaleCrop>
  <HeadingPairs>
    <vt:vector size="8" baseType="variant">
      <vt:variant>
        <vt:lpstr>使用されているフォント</vt:lpstr>
      </vt:variant>
      <vt:variant>
        <vt:i4>22</vt:i4>
      </vt:variant>
      <vt:variant>
        <vt:lpstr>テーマ</vt:lpstr>
      </vt:variant>
      <vt:variant>
        <vt:i4>1</vt:i4>
      </vt:variant>
      <vt:variant>
        <vt:lpstr>埋め込まれた OLE サーバー</vt:lpstr>
      </vt:variant>
      <vt:variant>
        <vt:i4>1</vt:i4>
      </vt:variant>
      <vt:variant>
        <vt:lpstr>スライド タイトル</vt:lpstr>
      </vt:variant>
      <vt:variant>
        <vt:i4>45</vt:i4>
      </vt:variant>
    </vt:vector>
  </HeadingPairs>
  <TitlesOfParts>
    <vt:vector size="69" baseType="lpstr">
      <vt:lpstr>BIZ UDPゴシック</vt:lpstr>
      <vt:lpstr>BIZ UDP明朝 Medium</vt:lpstr>
      <vt:lpstr>BIZ UDゴシック</vt:lpstr>
      <vt:lpstr>Harding</vt:lpstr>
      <vt:lpstr>HGP創英角ｺﾞｼｯｸUB</vt:lpstr>
      <vt:lpstr>HGP創英角ﾎﾟｯﾌﾟ体</vt:lpstr>
      <vt:lpstr>Malgun Gothic</vt:lpstr>
      <vt:lpstr>Meiryo UI</vt:lpstr>
      <vt:lpstr>UD デジタル 教科書体 NK-B</vt:lpstr>
      <vt:lpstr>UD Digi Kyokasho NK-R</vt:lpstr>
      <vt:lpstr>ヒラギノ角ゴ ProN W3</vt:lpstr>
      <vt:lpstr>游ゴシック</vt:lpstr>
      <vt:lpstr>游ゴシック Light</vt:lpstr>
      <vt:lpstr>72 Black</vt:lpstr>
      <vt:lpstr>ADLaM Display</vt:lpstr>
      <vt:lpstr>Amasis MT Pro</vt:lpstr>
      <vt:lpstr>Amasis MT Pro Black</vt:lpstr>
      <vt:lpstr>Arial</vt:lpstr>
      <vt:lpstr>Arial Rounded MT Bold</vt:lpstr>
      <vt:lpstr>Berlin Sans FB Demi</vt:lpstr>
      <vt:lpstr>Cooper Black</vt:lpstr>
      <vt:lpstr>Open Sans ExtraBold</vt:lpstr>
      <vt:lpstr>Office テーマ</vt:lpstr>
      <vt:lpstr>Worksheet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Abe,YutakaTKZIM</dc:creator>
  <cp:lastModifiedBy>Abe,YutakaTKZIM</cp:lastModifiedBy>
  <cp:revision>11</cp:revision>
  <cp:lastPrinted>2024-12-19T23:48:00Z</cp:lastPrinted>
  <dcterms:created xsi:type="dcterms:W3CDTF">2024-12-06T11:48:37Z</dcterms:created>
  <dcterms:modified xsi:type="dcterms:W3CDTF">2024-12-22T23:35:15Z</dcterms:modified>
</cp:coreProperties>
</file>